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13"/>
  </p:notesMasterIdLst>
  <p:sldIdLst>
    <p:sldId id="694" r:id="rId2"/>
    <p:sldId id="744" r:id="rId3"/>
    <p:sldId id="745" r:id="rId4"/>
    <p:sldId id="723" r:id="rId5"/>
    <p:sldId id="746" r:id="rId6"/>
    <p:sldId id="729" r:id="rId7"/>
    <p:sldId id="747" r:id="rId8"/>
    <p:sldId id="726" r:id="rId9"/>
    <p:sldId id="725" r:id="rId10"/>
    <p:sldId id="730" r:id="rId11"/>
    <p:sldId id="748" r:id="rId12"/>
  </p:sldIdLst>
  <p:sldSz cx="9144000" cy="6858000" type="screen4x3"/>
  <p:notesSz cx="7010400" cy="92964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4830" userDrawn="1">
          <p15:clr>
            <a:srgbClr val="A4A3A4"/>
          </p15:clr>
        </p15:guide>
        <p15:guide id="3" pos="526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7678" userDrawn="1">
          <p15:clr>
            <a:srgbClr val="A4A3A4"/>
          </p15:clr>
        </p15:guide>
        <p15:guide id="46" orient="horz" pos="4320" userDrawn="1">
          <p15:clr>
            <a:srgbClr val="A4A3A4"/>
          </p15:clr>
        </p15:guide>
        <p15:guide id="47" orient="horz" pos="4056">
          <p15:clr>
            <a:srgbClr val="A4A3A4"/>
          </p15:clr>
        </p15:guide>
        <p15:guide id="48" orient="horz" pos="264">
          <p15:clr>
            <a:srgbClr val="A4A3A4"/>
          </p15:clr>
        </p15:guide>
        <p15:guide id="49" orient="horz" pos="2160">
          <p15:clr>
            <a:srgbClr val="A4A3A4"/>
          </p15:clr>
        </p15:guide>
        <p15:guide id="50" pos="5563">
          <p15:clr>
            <a:srgbClr val="A4A3A4"/>
          </p15:clr>
        </p15:guide>
        <p15:guide id="51" pos="197">
          <p15:clr>
            <a:srgbClr val="A4A3A4"/>
          </p15:clr>
        </p15:guide>
        <p15:guide id="5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0C9"/>
    <a:srgbClr val="945B52"/>
    <a:srgbClr val="2C318D"/>
    <a:srgbClr val="F1CB16"/>
    <a:srgbClr val="54AEC9"/>
    <a:srgbClr val="06919A"/>
    <a:srgbClr val="242C35"/>
    <a:srgbClr val="B8B8B8"/>
    <a:srgbClr val="566A86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1839" autoAdjust="0"/>
  </p:normalViewPr>
  <p:slideViewPr>
    <p:cSldViewPr snapToGrid="0" snapToObjects="1">
      <p:cViewPr varScale="1">
        <p:scale>
          <a:sx n="61" d="100"/>
          <a:sy n="61" d="100"/>
        </p:scale>
        <p:origin x="1340" y="52"/>
      </p:cViewPr>
      <p:guideLst>
        <p:guide orient="horz" pos="8112"/>
        <p:guide pos="14830"/>
        <p:guide pos="526"/>
        <p:guide orient="horz" pos="528"/>
        <p:guide pos="7678"/>
        <p:guide orient="horz" pos="4320"/>
        <p:guide orient="horz" pos="4056"/>
        <p:guide orient="horz" pos="264"/>
        <p:guide orient="horz" pos="2160"/>
        <p:guide pos="5563"/>
        <p:guide pos="1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5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383971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767942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1151913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1535885" algn="l" defTabSz="383971" rtl="0" eaLnBrk="1" latinLnBrk="0" hangingPunct="1">
      <a:defRPr sz="10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35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54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5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5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3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8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5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3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69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practice – expect most contractors to calculate the LMI status for all workers based on payroll and family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03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4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04374" y="1633187"/>
            <a:ext cx="1511787" cy="35719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13216" y="2898496"/>
            <a:ext cx="8517568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19980" y="2285354"/>
            <a:ext cx="1343514" cy="31743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765321" y="2229369"/>
            <a:ext cx="1881096" cy="3328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40513" y="2542338"/>
            <a:ext cx="2890124" cy="24231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38405" tIns="19202" rIns="38405" bIns="1920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38405" tIns="19202" rIns="38405" bIns="1920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1A69-CE6F-2440-BAE4-5A4B3040CF2A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38405" tIns="19202" rIns="38405" bIns="192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D81-3AD4-9C46-856E-C08CF118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</p:sldLayoutIdLst>
  <p:hf hdr="0" ftr="0" dt="0"/>
  <p:txStyles>
    <p:titleStyle>
      <a:lvl1pPr algn="l" defTabSz="767904" rtl="0" eaLnBrk="1" latinLnBrk="0" hangingPunct="1">
        <a:lnSpc>
          <a:spcPct val="90000"/>
        </a:lnSpc>
        <a:spcBef>
          <a:spcPct val="0"/>
        </a:spcBef>
        <a:buNone/>
        <a:defRPr sz="25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</p:titleStyle>
    <p:bodyStyle>
      <a:lvl1pPr marL="0" indent="0" algn="l" defTabSz="767904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None/>
        <a:defRPr sz="17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  <a:lvl2pPr marL="383952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3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2pPr>
      <a:lvl3pPr marL="767904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1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3pPr>
      <a:lvl4pPr marL="1151856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8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4pPr>
      <a:lvl5pPr marL="1535808" indent="0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None/>
        <a:defRPr sz="8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5pPr>
      <a:lvl6pPr marL="2111736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5688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79640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592" indent="-191976" algn="l" defTabSz="767904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952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904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856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808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760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3712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664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1616" algn="l" defTabSz="76790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fr.gov/cgi-bin/retrieveECFR?n=pt24.1.75" TargetMode="External"/><Relationship Id="rId4" Type="http://schemas.openxmlformats.org/officeDocument/2006/relationships/hyperlink" Target="https://www.texasagriculture.gov/Portals/0/Publications/RED/CDBG/2021/REVISED%20Policy%20Issuance%2020-01%20Section%203%20v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rtalapps.hud.gov/Sec3BusReg/BRegistry/RegisterBusines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udapps.hud.gov/OpportunityPorta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" y="42333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307306"/>
            <a:ext cx="9144000" cy="2550695"/>
          </a:xfrm>
          <a:prstGeom prst="rect">
            <a:avLst/>
          </a:prstGeom>
          <a:solidFill>
            <a:srgbClr val="2C31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" y="4305348"/>
            <a:ext cx="9144002" cy="61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5EEF56-8266-40AE-AF8D-4424EBFF6B9C}"/>
              </a:ext>
            </a:extLst>
          </p:cNvPr>
          <p:cNvSpPr txBox="1"/>
          <p:nvPr/>
        </p:nvSpPr>
        <p:spPr>
          <a:xfrm>
            <a:off x="558973" y="1669883"/>
            <a:ext cx="8175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n>
                  <a:solidFill>
                    <a:schemeClr val="bg1"/>
                  </a:solidFill>
                </a:ln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A1024 </a:t>
            </a:r>
            <a:r>
              <a:rPr lang="en-US" sz="4200" dirty="0">
                <a:ln>
                  <a:solidFill>
                    <a:schemeClr val="bg1"/>
                  </a:solidFill>
                </a:ln>
                <a:solidFill>
                  <a:schemeClr val="accent2"/>
                </a:solidFill>
                <a:latin typeface="Playfair Display" charset="0"/>
              </a:rPr>
              <a:t>Section 3 Presentation to Local Community (Sample)</a:t>
            </a:r>
          </a:p>
        </p:txBody>
      </p:sp>
    </p:spTree>
    <p:extLst>
      <p:ext uri="{BB962C8B-B14F-4D97-AF65-F5344CB8AC3E}">
        <p14:creationId xmlns:p14="http://schemas.microsoft.com/office/powerpoint/2010/main" val="111128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92467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Recordkeeping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1800455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The [</a:t>
            </a: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City/County</a:t>
            </a:r>
            <a:r>
              <a:rPr lang="en-US" sz="2400" dirty="0">
                <a:solidFill>
                  <a:srgbClr val="2C318D"/>
                </a:solidFill>
              </a:rPr>
              <a:t>] will track all hours worked on the project based on the three categories of workers. 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This will require collection of certain income information.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566C80-ADEA-4D37-8B2A-ED5BF599F5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256" r="10674"/>
          <a:stretch/>
        </p:blipFill>
        <p:spPr>
          <a:xfrm>
            <a:off x="3023197" y="2925808"/>
            <a:ext cx="3629025" cy="370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9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92467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For More Information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4616610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TxCDBG Policy Issuance 20-01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hlinkClick r:id="rId4"/>
              </a:rPr>
              <a:t>REVISED Policy Issuance 20-01 Section 3 v1.pdf (texasagriculture.gov)</a:t>
            </a:r>
            <a:endParaRPr lang="en-US" sz="2400" dirty="0">
              <a:solidFill>
                <a:srgbClr val="2C318D"/>
              </a:solidFill>
            </a:endParaRPr>
          </a:p>
          <a:p>
            <a:pPr>
              <a:spcAft>
                <a:spcPts val="1800"/>
              </a:spcAft>
            </a:pPr>
            <a:endParaRPr lang="en-US" sz="2400" dirty="0">
              <a:solidFill>
                <a:srgbClr val="2C318D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24 CFR Part 75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hlinkClick r:id="rId5"/>
              </a:rPr>
              <a:t>Electronic Code of Federal Regulations (</a:t>
            </a:r>
            <a:r>
              <a:rPr lang="en-US" sz="2800" dirty="0" err="1">
                <a:hlinkClick r:id="rId5"/>
              </a:rPr>
              <a:t>eCFR</a:t>
            </a:r>
            <a:r>
              <a:rPr lang="en-US" sz="2800" dirty="0">
                <a:hlinkClick r:id="rId5"/>
              </a:rPr>
              <a:t>)</a:t>
            </a:r>
            <a:endParaRPr lang="en-US" sz="2400" dirty="0">
              <a:solidFill>
                <a:srgbClr val="2C318D"/>
              </a:solidFill>
            </a:endParaRPr>
          </a:p>
          <a:p>
            <a:pPr>
              <a:spcAft>
                <a:spcPts val="1800"/>
              </a:spcAft>
            </a:pPr>
            <a:endParaRPr lang="en-US" sz="2400" dirty="0">
              <a:solidFill>
                <a:srgbClr val="2C318D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[</a:t>
            </a: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name of local contact</a:t>
            </a:r>
            <a:r>
              <a:rPr lang="en-US" sz="2400" dirty="0">
                <a:solidFill>
                  <a:srgbClr val="2C318D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6026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92467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9223" y="1389882"/>
            <a:ext cx="7117832" cy="3247004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2C318D"/>
                </a:solidFill>
              </a:rPr>
              <a:t>The [</a:t>
            </a:r>
            <a:r>
              <a:rPr lang="en-US" sz="3200" dirty="0">
                <a:solidFill>
                  <a:srgbClr val="2C318D"/>
                </a:solidFill>
                <a:highlight>
                  <a:srgbClr val="FFFF00"/>
                </a:highlight>
              </a:rPr>
              <a:t>City/County</a:t>
            </a:r>
            <a:r>
              <a:rPr lang="en-US" sz="3200" dirty="0">
                <a:solidFill>
                  <a:srgbClr val="2C318D"/>
                </a:solidFill>
              </a:rPr>
              <a:t>] recently received the following grant award: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C318D"/>
                </a:solidFill>
              </a:rPr>
              <a:t>Grant Contract No. </a:t>
            </a:r>
            <a:r>
              <a:rPr lang="en-US" sz="3200" dirty="0">
                <a:solidFill>
                  <a:srgbClr val="2C318D"/>
                </a:solidFill>
                <a:highlight>
                  <a:srgbClr val="FFFF00"/>
                </a:highlight>
              </a:rPr>
              <a:t>[##]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C318D"/>
                </a:solidFill>
              </a:rPr>
              <a:t>Award Amount: [$</a:t>
            </a:r>
            <a:r>
              <a:rPr lang="en-US" sz="3200" dirty="0">
                <a:solidFill>
                  <a:srgbClr val="2C318D"/>
                </a:solidFill>
                <a:highlight>
                  <a:srgbClr val="FFFF00"/>
                </a:highlight>
              </a:rPr>
              <a:t>XXX,XXX</a:t>
            </a:r>
            <a:r>
              <a:rPr lang="en-US" sz="3200" dirty="0">
                <a:solidFill>
                  <a:srgbClr val="2C318D"/>
                </a:solidFill>
              </a:rPr>
              <a:t>]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C318D"/>
                </a:solidFill>
              </a:rPr>
              <a:t>Project: [</a:t>
            </a:r>
            <a:r>
              <a:rPr lang="en-US" sz="3200" dirty="0">
                <a:solidFill>
                  <a:srgbClr val="2C318D"/>
                </a:solidFill>
                <a:highlight>
                  <a:srgbClr val="FFFF00"/>
                </a:highlight>
              </a:rPr>
              <a:t>description</a:t>
            </a:r>
            <a:r>
              <a:rPr lang="en-US" sz="3200" dirty="0">
                <a:solidFill>
                  <a:srgbClr val="2C318D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9058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-182875" y="92467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1011" y="1389882"/>
            <a:ext cx="7246044" cy="3739447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2C318D"/>
                </a:solidFill>
              </a:rPr>
              <a:t>The grant is funded through the Community Development Block Grant, via: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C318D"/>
                </a:solidFill>
              </a:rPr>
              <a:t>U.S. Department of Housing and Urban Development</a:t>
            </a:r>
          </a:p>
          <a:p>
            <a:pPr>
              <a:spcAft>
                <a:spcPts val="1800"/>
              </a:spcAft>
            </a:pPr>
            <a:r>
              <a:rPr lang="en-US" sz="3200" dirty="0">
                <a:solidFill>
                  <a:srgbClr val="2C318D"/>
                </a:solidFill>
              </a:rPr>
              <a:t>and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C318D"/>
                </a:solidFill>
              </a:rPr>
              <a:t>Texas Department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92580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Section 3 Concepts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4401166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C318D"/>
                </a:solidFill>
              </a:rPr>
              <a:t>As a condition of funding, the [</a:t>
            </a:r>
            <a:r>
              <a:rPr lang="en-US" sz="2800" dirty="0">
                <a:solidFill>
                  <a:srgbClr val="2C318D"/>
                </a:solidFill>
                <a:highlight>
                  <a:srgbClr val="FFFF00"/>
                </a:highlight>
              </a:rPr>
              <a:t>City/County</a:t>
            </a:r>
            <a:r>
              <a:rPr lang="en-US" sz="2800" dirty="0">
                <a:solidFill>
                  <a:srgbClr val="2C318D"/>
                </a:solidFill>
              </a:rPr>
              <a:t>] must comply with Section 3 of the Housing and Urban Development Act of 1968.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C318D"/>
              </a:solidFill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C318D"/>
                </a:solidFill>
              </a:rPr>
              <a:t>To the greatest extent feasible, Grant Recipients must direct economic opportunities generated by CDBG funds to low- and very low-income persons. 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C318D"/>
              </a:solidFill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C31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5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Section 3 Concepts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5262941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2C318D"/>
                </a:solidFill>
              </a:rPr>
              <a:t>In part, this means ensuring that: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2C318D"/>
              </a:solidFill>
            </a:endParaRPr>
          </a:p>
          <a:p>
            <a:pPr marL="669721" lvl="1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C318D"/>
                </a:solidFill>
              </a:rPr>
              <a:t>Section 3 Businesses have the information to submit a bid or proposal for the project; and</a:t>
            </a:r>
          </a:p>
          <a:p>
            <a:pPr marL="669721" lvl="1" indent="-28575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C318D"/>
              </a:solidFill>
            </a:endParaRPr>
          </a:p>
          <a:p>
            <a:pPr marL="669721" lvl="1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C318D"/>
                </a:solidFill>
              </a:rPr>
              <a:t>Section 3 Workers have information about any available job opportunities related to the project. </a:t>
            </a:r>
          </a:p>
          <a:p>
            <a:pPr lvl="1" algn="just"/>
            <a:endParaRPr lang="en-US" sz="2800" dirty="0">
              <a:solidFill>
                <a:srgbClr val="2C318D"/>
              </a:solidFill>
            </a:endParaRPr>
          </a:p>
          <a:p>
            <a:pPr algn="just"/>
            <a:r>
              <a:rPr lang="en-US" sz="2800" dirty="0">
                <a:solidFill>
                  <a:srgbClr val="2C318D"/>
                </a:solidFill>
              </a:rPr>
              <a:t>For precise definitions, see TxCDBG Policy Issuance 20-01</a:t>
            </a:r>
          </a:p>
        </p:txBody>
      </p:sp>
    </p:spTree>
    <p:extLst>
      <p:ext uri="{BB962C8B-B14F-4D97-AF65-F5344CB8AC3E}">
        <p14:creationId xmlns:p14="http://schemas.microsoft.com/office/powerpoint/2010/main" val="48968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Section 3 Business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4709" y="1188448"/>
            <a:ext cx="7674297" cy="5539940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A company may qualify as a Section 3 Business if: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it is owned by low-income persons;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it is owned by Section 8-Assisted housing residents; or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75% of all labor hours for the business in a 3 month period are performed by Section 3 Workers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Register at: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HUD’s Section 3 website: </a:t>
            </a:r>
            <a:r>
              <a:rPr lang="en-US" sz="2400" dirty="0">
                <a:solidFill>
                  <a:srgbClr val="2C318D"/>
                </a:solidFill>
                <a:hlinkClick r:id="rId4"/>
              </a:rPr>
              <a:t>https://portalapps.hud.gov/Sec3BusReg/BRegistry/RegisterBusiness</a:t>
            </a:r>
            <a:endParaRPr lang="en-US" sz="2400" dirty="0">
              <a:solidFill>
                <a:srgbClr val="2C318D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[</a:t>
            </a: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local/regional registry for disadvantaged businesses if applicable</a:t>
            </a:r>
            <a:r>
              <a:rPr lang="en-US" sz="2400" dirty="0">
                <a:solidFill>
                  <a:srgbClr val="2C318D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0153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Section 3 Business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4709" y="1188448"/>
            <a:ext cx="7674297" cy="4201112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This project is expected to include the following contracting opportunities: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Grant Administration services (previously selected)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Engineering Services (previously selected)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Prime Contractor for [short description]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Subcontractors for [list trades]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[note: list all bid and/or small purchase opportunities expected for the project]</a:t>
            </a:r>
          </a:p>
        </p:txBody>
      </p:sp>
    </p:spTree>
    <p:extLst>
      <p:ext uri="{BB962C8B-B14F-4D97-AF65-F5344CB8AC3E}">
        <p14:creationId xmlns:p14="http://schemas.microsoft.com/office/powerpoint/2010/main" val="414906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-155262" y="-61352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4" y="1273404"/>
            <a:ext cx="7390518" cy="5401440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You may qualify as a Section 3 Worker if: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Your annual income is below the county threshold for your family size: 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You are a current or recent </a:t>
            </a:r>
            <a:r>
              <a:rPr lang="en-US" sz="2400" dirty="0" err="1">
                <a:solidFill>
                  <a:srgbClr val="2C318D"/>
                </a:solidFill>
              </a:rPr>
              <a:t>Youthbuild</a:t>
            </a:r>
            <a:r>
              <a:rPr lang="en-US" sz="2400" dirty="0">
                <a:solidFill>
                  <a:srgbClr val="2C318D"/>
                </a:solidFill>
              </a:rPr>
              <a:t> participant</a:t>
            </a:r>
          </a:p>
          <a:p>
            <a:pPr>
              <a:spcAft>
                <a:spcPts val="1800"/>
              </a:spcAft>
            </a:pPr>
            <a:endParaRPr lang="en-US" sz="2400" dirty="0">
              <a:solidFill>
                <a:srgbClr val="2C318D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Register your information and search for opportunities at: 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WorkInTexas.gov</a:t>
            </a: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HUD’s Section 3 Opportunity Portal </a:t>
            </a:r>
            <a:r>
              <a:rPr lang="en-US" sz="2400" dirty="0">
                <a:solidFill>
                  <a:srgbClr val="2C318D"/>
                </a:solidFill>
                <a:hlinkClick r:id="rId4"/>
              </a:rPr>
              <a:t>https://hudapps.hud.gov/OpportunityPortal/</a:t>
            </a:r>
            <a:endParaRPr lang="en-US" sz="2400" dirty="0">
              <a:solidFill>
                <a:srgbClr val="2C318D"/>
              </a:solidFill>
            </a:endParaRPr>
          </a:p>
          <a:p>
            <a:pPr marL="726871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C318D"/>
                </a:solidFill>
              </a:rPr>
              <a:t>[</a:t>
            </a: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local/regional job board if applicable</a:t>
            </a:r>
            <a:r>
              <a:rPr lang="en-US" sz="2400" dirty="0">
                <a:solidFill>
                  <a:srgbClr val="2C318D"/>
                </a:solidFill>
              </a:rPr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E6C19-D7AF-467B-B8B0-3660892470C9}"/>
              </a:ext>
            </a:extLst>
          </p:cNvPr>
          <p:cNvSpPr txBox="1"/>
          <p:nvPr/>
        </p:nvSpPr>
        <p:spPr>
          <a:xfrm>
            <a:off x="1053709" y="46508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Section 3 Worker</a:t>
            </a:r>
          </a:p>
        </p:txBody>
      </p:sp>
    </p:spTree>
    <p:extLst>
      <p:ext uri="{BB962C8B-B14F-4D97-AF65-F5344CB8AC3E}">
        <p14:creationId xmlns:p14="http://schemas.microsoft.com/office/powerpoint/2010/main" val="10718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89468" y="0"/>
            <a:ext cx="1354532" cy="6858000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H="1">
            <a:off x="39538" y="0"/>
            <a:ext cx="77499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5061" y="324459"/>
            <a:ext cx="6069939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layfair Display" charset="0"/>
                <a:ea typeface="Playfair Display" charset="0"/>
                <a:cs typeface="Playfair Display" charset="0"/>
              </a:rPr>
              <a:t>Targeted Section 3 Worker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2035" y="1805616"/>
            <a:ext cx="5180698" cy="2306547"/>
            <a:chOff x="751897" y="4484466"/>
            <a:chExt cx="13811597" cy="4613094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751897" y="8196776"/>
              <a:ext cx="12839410" cy="900784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806"/>
                </a:lnSpc>
              </a:pPr>
              <a:endParaRPr lang="en-US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5807" y="4484466"/>
              <a:ext cx="13707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1098139"/>
            <a:ext cx="3840951" cy="56369"/>
          </a:xfrm>
          <a:prstGeom prst="rect">
            <a:avLst/>
          </a:prstGeom>
          <a:solidFill>
            <a:srgbClr val="2C3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3" r="39019" b="35272"/>
          <a:stretch/>
        </p:blipFill>
        <p:spPr>
          <a:xfrm>
            <a:off x="-16616" y="219631"/>
            <a:ext cx="931679" cy="863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2035" y="1310481"/>
            <a:ext cx="7117832" cy="2031287"/>
          </a:xfrm>
          <a:prstGeom prst="rect">
            <a:avLst/>
          </a:prstGeom>
          <a:noFill/>
        </p:spPr>
        <p:txBody>
          <a:bodyPr wrap="square" lIns="91406" tIns="45701" rIns="91406" bIns="45701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Section 3 Workers that reside near the project location may also qualify as Targeted Section 3 Workers.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For this project, that service area is defined by this map: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2C318D"/>
                </a:solidFill>
              </a:rPr>
              <a:t>[</a:t>
            </a:r>
            <a:r>
              <a:rPr lang="en-US" sz="2400" dirty="0">
                <a:solidFill>
                  <a:srgbClr val="2C318D"/>
                </a:solidFill>
                <a:highlight>
                  <a:srgbClr val="FFFF00"/>
                </a:highlight>
              </a:rPr>
              <a:t>Service Area Map here</a:t>
            </a:r>
            <a:r>
              <a:rPr lang="en-US" sz="2400" dirty="0">
                <a:solidFill>
                  <a:srgbClr val="2C318D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28964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34366"/>
      </a:accent1>
      <a:accent2>
        <a:srgbClr val="BF994A"/>
      </a:accent2>
      <a:accent3>
        <a:srgbClr val="F3F6F6"/>
      </a:accent3>
      <a:accent4>
        <a:srgbClr val="363E48"/>
      </a:accent4>
      <a:accent5>
        <a:srgbClr val="FBFFFF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36665</TotalTime>
  <Words>528</Words>
  <Application>Microsoft Office PowerPoint</Application>
  <PresentationFormat>On-screen Show (4:3)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</vt:lpstr>
      <vt:lpstr>Lato Regular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creator>Lindsay Baerwald</dc:creator>
  <cp:lastModifiedBy>Suzanne Barnard</cp:lastModifiedBy>
  <cp:revision>7482</cp:revision>
  <cp:lastPrinted>2021-05-20T18:25:02Z</cp:lastPrinted>
  <dcterms:created xsi:type="dcterms:W3CDTF">2014-11-12T21:47:38Z</dcterms:created>
  <dcterms:modified xsi:type="dcterms:W3CDTF">2021-06-30T20:33:19Z</dcterms:modified>
</cp:coreProperties>
</file>