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18"/>
  </p:handoutMasterIdLst>
  <p:sldIdLst>
    <p:sldId id="257" r:id="rId3"/>
    <p:sldId id="269" r:id="rId4"/>
    <p:sldId id="258" r:id="rId5"/>
    <p:sldId id="273" r:id="rId6"/>
    <p:sldId id="272" r:id="rId7"/>
    <p:sldId id="270" r:id="rId8"/>
    <p:sldId id="267" r:id="rId9"/>
    <p:sldId id="268" r:id="rId10"/>
    <p:sldId id="261" r:id="rId11"/>
    <p:sldId id="262" r:id="rId12"/>
    <p:sldId id="263" r:id="rId13"/>
    <p:sldId id="264" r:id="rId14"/>
    <p:sldId id="265" r:id="rId15"/>
    <p:sldId id="266" r:id="rId16"/>
    <p:sldId id="271"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72" autoAdjust="0"/>
  </p:normalViewPr>
  <p:slideViewPr>
    <p:cSldViewPr>
      <p:cViewPr>
        <p:scale>
          <a:sx n="57" d="100"/>
          <a:sy n="57" d="100"/>
        </p:scale>
        <p:origin x="-96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handoutMaster" Target="handoutMasters/handoutMaster1.xml"/>
  <Relationship Id="rId19" Type="http://schemas.openxmlformats.org/officeDocument/2006/relationships/presProps" Target="presProps.xml"/>
  <Relationship Id="rId2" Type="http://schemas.openxmlformats.org/officeDocument/2006/relationships/slideMaster" Target="slideMasters/slideMaster2.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5F395E60-5F9E-4509-841F-0F1B8BEAD49A}" type="datetimeFigureOut">
              <a:rPr lang="en-US" smtClean="0"/>
              <a:t>6/6/2014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B9ECD06-D711-4C06-A880-00BAF23F5EC3}" type="slidenum">
              <a:rPr lang="en-US" smtClean="0"/>
              <a:t>‹#›</a:t>
            </a:fld>
            <a:endParaRPr lang="en-US"/>
          </a:p>
        </p:txBody>
      </p:sp>
    </p:spTree>
    <p:extLst>
      <p:ext uri="{BB962C8B-B14F-4D97-AF65-F5344CB8AC3E}">
        <p14:creationId xmlns:p14="http://schemas.microsoft.com/office/powerpoint/2010/main" val="2644859915"/>
      </p:ext>
    </p:extLst>
  </p:cSld>
  <p:clrMap bg1="lt1" tx1="dk1" bg2="lt2" tx2="dk2" accent1="accent1" accent2="accent2" accent3="accent3" accent4="accent4" accent5="accent5" accent6="accent6" hlink="hlink" folHlink="folHlink"/>
</p:handoutMaster>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17965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50151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4662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174564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4182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543576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7064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433971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081453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57638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5813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4802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3428537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193489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5473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68393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84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35009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43647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3798176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0810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4B912848-8388-4718-8506-43D51CB68659}"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3781030651"/>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B912848-8388-4718-8506-43D51CB68659}"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9373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159AFEC-589A-4DE0-AC62-916583A5EC2F}" type="datetimeFigureOut">
              <a:rPr lang="en-US" smtClean="0">
                <a:solidFill>
                  <a:srgbClr val="073E87"/>
                </a:solidFill>
              </a:rPr>
              <a:pPr/>
              <a:t>6/6/2014</a:t>
            </a:fld>
            <a:endParaRPr lang="en-US" dirty="0">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B912848-8388-4718-8506-43D51CB68659}"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32307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hyperlink" TargetMode="External" Target="http://www.statutes.legis.state.tx.us/Docs/AG/pdf/AG.125.pdf"/>
  <Relationship Id="rId3" Type="http://schemas.openxmlformats.org/officeDocument/2006/relationships/hyperlink" TargetMode="External" Target="http://www.epa.gov/pesticides/health/worker.htm"/>
  <Relationship Id="rId4" Type="http://schemas.openxmlformats.org/officeDocument/2006/relationships/hyperlink" TargetMode="External" Target="http://www.cdms.net/LabelsMsds/LMDefault.aspx?t"/>
  <Relationship Id="rId5" Type="http://schemas.openxmlformats.org/officeDocument/2006/relationships/hyperlink" TargetMode="External" Target="http://www.texasagriculture.gov/RegulatoryPrograms/Pesticides.aspx"/>
  <Relationship Id="rId6" Type="http://schemas.openxmlformats.org/officeDocument/2006/relationships/hyperlink" TargetMode="External" Target="tel:5124367476"/>
  <Relationship Id="rId7" Type="http://schemas.openxmlformats.org/officeDocument/2006/relationships/hyperlink" TargetMode="External" Target="tel:8008355832"/>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295400"/>
          </a:xfrm>
        </p:spPr>
        <p:txBody>
          <a:bodyPr>
            <a:normAutofit fontScale="90000"/>
          </a:bodyPr>
          <a:lstStyle/>
          <a:p>
            <a:r>
              <a:rPr lang="en-US" dirty="0" smtClean="0"/>
              <a:t>Protections for Agricultural Workers </a:t>
            </a:r>
            <a:endParaRPr lang="en-US" dirty="0"/>
          </a:p>
        </p:txBody>
      </p:sp>
      <p:sp>
        <p:nvSpPr>
          <p:cNvPr id="3" name="Subtitle 2"/>
          <p:cNvSpPr>
            <a:spLocks noGrp="1"/>
          </p:cNvSpPr>
          <p:nvPr>
            <p:ph type="subTitle" idx="1"/>
          </p:nvPr>
        </p:nvSpPr>
        <p:spPr/>
        <p:txBody>
          <a:bodyPr>
            <a:normAutofit/>
          </a:bodyPr>
          <a:lstStyle/>
          <a:p>
            <a:r>
              <a:rPr lang="en-US" sz="2400" dirty="0" smtClean="0"/>
              <a:t>Agricultural Hazard Communication Act</a:t>
            </a:r>
          </a:p>
          <a:p>
            <a:r>
              <a:rPr lang="en-US" sz="2400" dirty="0" smtClean="0"/>
              <a:t>Texas Right to Know (RTK) Regulations</a:t>
            </a:r>
          </a:p>
        </p:txBody>
      </p:sp>
    </p:spTree>
    <p:extLst>
      <p:ext uri="{BB962C8B-B14F-4D97-AF65-F5344CB8AC3E}">
        <p14:creationId xmlns:p14="http://schemas.microsoft.com/office/powerpoint/2010/main" val="647555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dirty="0" smtClean="0"/>
              <a:t>Recognize the use of a designated representative, which is an individual or organization to which an agricultural laborer gives written authorization to exercise the laborer’s rights under the Agricultural Hazard Communication Act.  The representative may be certified by TDA.</a:t>
            </a:r>
          </a:p>
        </p:txBody>
      </p:sp>
      <p:sp>
        <p:nvSpPr>
          <p:cNvPr id="3" name="Title 2"/>
          <p:cNvSpPr>
            <a:spLocks noGrp="1"/>
          </p:cNvSpPr>
          <p:nvPr>
            <p:ph type="title"/>
          </p:nvPr>
        </p:nvSpPr>
        <p:spPr/>
        <p:txBody>
          <a:bodyPr/>
          <a:lstStyle/>
          <a:p>
            <a:r>
              <a:rPr lang="en-US" dirty="0" smtClean="0"/>
              <a:t>RTK </a:t>
            </a:r>
            <a:r>
              <a:rPr lang="en-US" sz="4400" kern="1200" dirty="0" smtClean="0">
                <a:solidFill>
                  <a:srgbClr val="FFFFFF"/>
                </a:solidFill>
                <a:effectLst/>
                <a:latin typeface="+mj-lt"/>
                <a:ea typeface="+mj-ea"/>
                <a:cs typeface="+mj-cs"/>
              </a:rPr>
              <a:t>Employer </a:t>
            </a:r>
            <a:r>
              <a:rPr lang="en-US" dirty="0" smtClean="0"/>
              <a:t>Compliance</a:t>
            </a:r>
            <a:endParaRPr lang="en-US" dirty="0"/>
          </a:p>
        </p:txBody>
      </p:sp>
    </p:spTree>
    <p:extLst>
      <p:ext uri="{BB962C8B-B14F-4D97-AF65-F5344CB8AC3E}">
        <p14:creationId xmlns:p14="http://schemas.microsoft.com/office/powerpoint/2010/main" val="524502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0" indent="-457200">
              <a:buFont typeface="+mj-lt"/>
              <a:buAutoNum type="arabicPeriod" startAt="2"/>
            </a:pPr>
            <a:r>
              <a:rPr lang="en-US" dirty="0"/>
              <a:t>Comply with requirements regarding recording and maintaining the Workplace Chemical List (WCL):</a:t>
            </a:r>
          </a:p>
          <a:p>
            <a:pPr lvl="1">
              <a:buFont typeface="Candara" panose="020E0502030303020204" pitchFamily="34" charset="0"/>
              <a:buChar char="*"/>
            </a:pPr>
            <a:r>
              <a:rPr lang="en-US" dirty="0"/>
              <a:t>Hazardous </a:t>
            </a:r>
            <a:r>
              <a:rPr lang="en-US" dirty="0" smtClean="0"/>
              <a:t>chemicals </a:t>
            </a:r>
            <a:r>
              <a:rPr lang="en-US" dirty="0"/>
              <a:t>used or stored annually in excess of 55 gallons or 500 </a:t>
            </a:r>
            <a:r>
              <a:rPr lang="en-US" dirty="0" smtClean="0"/>
              <a:t>pounds must be recorded and maintained.</a:t>
            </a:r>
          </a:p>
          <a:p>
            <a:pPr lvl="1">
              <a:buFont typeface="Candara" panose="020E0502030303020204" pitchFamily="34" charset="0"/>
              <a:buChar char="*"/>
            </a:pPr>
            <a:r>
              <a:rPr lang="en-US" dirty="0" smtClean="0"/>
              <a:t>The product name used on the SDS (formerly MSDS) and container label and the EPA Registration Number.</a:t>
            </a:r>
          </a:p>
          <a:p>
            <a:pPr lvl="1">
              <a:buFont typeface="Candara" panose="020E0502030303020204" pitchFamily="34" charset="0"/>
              <a:buChar char="*"/>
            </a:pPr>
            <a:r>
              <a:rPr lang="en-US" dirty="0" smtClean="0"/>
              <a:t>The date and crop the chemical was applied or used.</a:t>
            </a:r>
          </a:p>
          <a:p>
            <a:pPr lvl="1">
              <a:buFont typeface="Candara" panose="020E0502030303020204" pitchFamily="34" charset="0"/>
              <a:buChar char="*"/>
            </a:pPr>
            <a:r>
              <a:rPr lang="en-US" dirty="0" smtClean="0"/>
              <a:t>The work area in which the chemical was actually stored and used.</a:t>
            </a:r>
          </a:p>
          <a:p>
            <a:pPr lvl="1">
              <a:buFont typeface="Candara" panose="020E0502030303020204" pitchFamily="34" charset="0"/>
              <a:buChar char="*"/>
            </a:pPr>
            <a:r>
              <a:rPr lang="en-US" dirty="0" smtClean="0"/>
              <a:t>Maintain the WCL’s for 30 years or file with TDA annually.</a:t>
            </a:r>
          </a:p>
          <a:p>
            <a:pPr lvl="1">
              <a:buFont typeface="Candara" panose="020E0502030303020204" pitchFamily="34" charset="0"/>
              <a:buChar char="*"/>
            </a:pPr>
            <a:r>
              <a:rPr lang="en-US" dirty="0" smtClean="0"/>
              <a:t>Allow workers or their designated representatives access to the WCL when requested.</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RTK </a:t>
            </a:r>
            <a:r>
              <a:rPr lang="en-US" sz="4400" kern="1200" dirty="0" smtClean="0">
                <a:solidFill>
                  <a:srgbClr val="FFFFFF"/>
                </a:solidFill>
                <a:effectLst/>
                <a:latin typeface="+mj-lt"/>
                <a:ea typeface="+mj-ea"/>
                <a:cs typeface="+mj-cs"/>
              </a:rPr>
              <a:t>Employer </a:t>
            </a:r>
            <a:r>
              <a:rPr lang="en-US" dirty="0" smtClean="0"/>
              <a:t>Compliance</a:t>
            </a:r>
            <a:endParaRPr lang="en-US" dirty="0"/>
          </a:p>
        </p:txBody>
      </p:sp>
    </p:spTree>
    <p:extLst>
      <p:ext uri="{BB962C8B-B14F-4D97-AF65-F5344CB8AC3E}">
        <p14:creationId xmlns:p14="http://schemas.microsoft.com/office/powerpoint/2010/main" val="1687526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Font typeface="+mj-lt"/>
              <a:buAutoNum type="arabicPeriod" startAt="3"/>
            </a:pPr>
            <a:r>
              <a:rPr lang="en-US" dirty="0" smtClean="0"/>
              <a:t>Obtain and maintain a Safety Data Sheet (SDS) from manufacturers or distributors:</a:t>
            </a:r>
          </a:p>
          <a:p>
            <a:pPr lvl="1"/>
            <a:r>
              <a:rPr lang="en-US" dirty="0" smtClean="0"/>
              <a:t>SDS is a document containing chemical hazard and safe handling information per federal OSHA requirements.</a:t>
            </a:r>
          </a:p>
          <a:p>
            <a:pPr lvl="1"/>
            <a:r>
              <a:rPr lang="en-US" dirty="0" smtClean="0"/>
              <a:t>Employer is responsible for maintaining the most current SDS for each pesticide chemical stored or applied and making accessible to ag laborers, designated representatives, medical personnel, members of the community and emergency personnel.</a:t>
            </a:r>
          </a:p>
          <a:p>
            <a:pPr lvl="1"/>
            <a:r>
              <a:rPr lang="en-US" dirty="0" smtClean="0"/>
              <a:t>SDS can </a:t>
            </a:r>
            <a:r>
              <a:rPr lang="en-US" dirty="0"/>
              <a:t>be found </a:t>
            </a:r>
            <a:r>
              <a:rPr lang="en-US" dirty="0" smtClean="0"/>
              <a:t>at:  </a:t>
            </a:r>
            <a:r>
              <a:rPr lang="en-US" dirty="0"/>
              <a:t>http://hazard.com/msds/</a:t>
            </a:r>
          </a:p>
        </p:txBody>
      </p:sp>
      <p:sp>
        <p:nvSpPr>
          <p:cNvPr id="3" name="Title 2"/>
          <p:cNvSpPr>
            <a:spLocks noGrp="1"/>
          </p:cNvSpPr>
          <p:nvPr>
            <p:ph type="title"/>
          </p:nvPr>
        </p:nvSpPr>
        <p:spPr/>
        <p:txBody>
          <a:bodyPr>
            <a:normAutofit/>
          </a:bodyPr>
          <a:lstStyle/>
          <a:p>
            <a:r>
              <a:rPr lang="en-US" dirty="0"/>
              <a:t>RTK Employer Compliance</a:t>
            </a:r>
          </a:p>
        </p:txBody>
      </p:sp>
    </p:spTree>
    <p:extLst>
      <p:ext uri="{BB962C8B-B14F-4D97-AF65-F5344CB8AC3E}">
        <p14:creationId xmlns:p14="http://schemas.microsoft.com/office/powerpoint/2010/main" val="79023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startAt="4"/>
            </a:pPr>
            <a:r>
              <a:rPr lang="en-US" dirty="0" smtClean="0"/>
              <a:t>An employer shall not refuse to hire a laborer solely because the laborer has not completed an EPA WPS training  program or cannot produce a training card.</a:t>
            </a:r>
            <a:endParaRPr lang="en-US" dirty="0"/>
          </a:p>
        </p:txBody>
      </p:sp>
      <p:sp>
        <p:nvSpPr>
          <p:cNvPr id="3" name="Title 2"/>
          <p:cNvSpPr>
            <a:spLocks noGrp="1"/>
          </p:cNvSpPr>
          <p:nvPr>
            <p:ph type="title"/>
          </p:nvPr>
        </p:nvSpPr>
        <p:spPr/>
        <p:txBody>
          <a:bodyPr/>
          <a:lstStyle/>
          <a:p>
            <a:r>
              <a:rPr lang="en-US" dirty="0"/>
              <a:t>RTK Employer Compliance</a:t>
            </a:r>
          </a:p>
        </p:txBody>
      </p:sp>
    </p:spTree>
    <p:extLst>
      <p:ext uri="{BB962C8B-B14F-4D97-AF65-F5344CB8AC3E}">
        <p14:creationId xmlns:p14="http://schemas.microsoft.com/office/powerpoint/2010/main" val="2762215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759143" lvl="1" indent="-457200">
              <a:buAutoNum type="arabicPeriod" startAt="5"/>
            </a:pPr>
            <a:r>
              <a:rPr lang="en-US" dirty="0" smtClean="0"/>
              <a:t>An employer shall provide an appropriate crop sheet and ensure the information is read to each ag laborer </a:t>
            </a:r>
            <a:r>
              <a:rPr lang="en-US" b="1" dirty="0" smtClean="0"/>
              <a:t>that does not possess a current EPA WPS training verification card</a:t>
            </a:r>
            <a:r>
              <a:rPr lang="en-US" dirty="0" smtClean="0"/>
              <a:t>.  Crop sheets are to be provided upon request.</a:t>
            </a:r>
          </a:p>
          <a:p>
            <a:pPr marL="301943" lvl="1" indent="0">
              <a:buNone/>
            </a:pPr>
            <a:endParaRPr lang="en-US" dirty="0" smtClean="0"/>
          </a:p>
          <a:p>
            <a:pPr lvl="1"/>
            <a:r>
              <a:rPr lang="en-US" dirty="0" smtClean="0"/>
              <a:t>Crop </a:t>
            </a:r>
            <a:r>
              <a:rPr lang="en-US" dirty="0"/>
              <a:t>sheets </a:t>
            </a:r>
            <a:r>
              <a:rPr lang="en-US" dirty="0" smtClean="0"/>
              <a:t>are to contain </a:t>
            </a:r>
            <a:r>
              <a:rPr lang="en-US" dirty="0"/>
              <a:t>information relevant to specific crops including pesticides most commonly used on the crop, the acute and chronic health effects of the pesticides , ways to minimize exposure, medical emergency measures and </a:t>
            </a:r>
            <a:r>
              <a:rPr lang="en-US" dirty="0" err="1"/>
              <a:t>ag</a:t>
            </a:r>
            <a:r>
              <a:rPr lang="en-US" dirty="0"/>
              <a:t> laborers’ rights.</a:t>
            </a:r>
          </a:p>
          <a:p>
            <a:pPr lvl="1"/>
            <a:endParaRPr lang="en-US" dirty="0"/>
          </a:p>
        </p:txBody>
      </p:sp>
      <p:sp>
        <p:nvSpPr>
          <p:cNvPr id="3" name="Title 2"/>
          <p:cNvSpPr>
            <a:spLocks noGrp="1"/>
          </p:cNvSpPr>
          <p:nvPr>
            <p:ph type="title"/>
          </p:nvPr>
        </p:nvSpPr>
        <p:spPr/>
        <p:txBody>
          <a:bodyPr/>
          <a:lstStyle/>
          <a:p>
            <a:r>
              <a:rPr lang="en-US" dirty="0"/>
              <a:t>RTK Employer Compliance</a:t>
            </a:r>
          </a:p>
        </p:txBody>
      </p:sp>
    </p:spTree>
    <p:extLst>
      <p:ext uri="{BB962C8B-B14F-4D97-AF65-F5344CB8AC3E}">
        <p14:creationId xmlns:p14="http://schemas.microsoft.com/office/powerpoint/2010/main" val="93586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RTK: </a:t>
            </a:r>
            <a:r>
              <a:rPr lang="en-US" sz="2000" dirty="0">
                <a:hlinkClick r:id="rId2"/>
              </a:rPr>
              <a:t>http://</a:t>
            </a:r>
            <a:r>
              <a:rPr lang="en-US" sz="2000" dirty="0" smtClean="0">
                <a:hlinkClick r:id="rId2"/>
              </a:rPr>
              <a:t>www.statutes.legis.state.tx.us/Docs/AG/pdf/AG.125.pdf</a:t>
            </a:r>
            <a:endParaRPr lang="en-US" sz="2000" dirty="0" smtClean="0"/>
          </a:p>
          <a:p>
            <a:r>
              <a:rPr lang="en-US" dirty="0"/>
              <a:t>WPS</a:t>
            </a:r>
            <a:r>
              <a:rPr lang="en-US" dirty="0" smtClean="0"/>
              <a:t>:</a:t>
            </a:r>
          </a:p>
          <a:p>
            <a:r>
              <a:rPr lang="en-US" dirty="0" smtClean="0">
                <a:hlinkClick r:id="rId3"/>
              </a:rPr>
              <a:t>http</a:t>
            </a:r>
            <a:r>
              <a:rPr lang="en-US" dirty="0">
                <a:hlinkClick r:id="rId3"/>
              </a:rPr>
              <a:t>://</a:t>
            </a:r>
            <a:r>
              <a:rPr lang="en-US" dirty="0" smtClean="0">
                <a:hlinkClick r:id="rId3"/>
              </a:rPr>
              <a:t>www.epa.gov/pesticides/health/worker.htm</a:t>
            </a:r>
            <a:endParaRPr lang="en-US" dirty="0" smtClean="0"/>
          </a:p>
          <a:p>
            <a:r>
              <a:rPr lang="en-US" dirty="0" smtClean="0"/>
              <a:t>Pesticide Labels </a:t>
            </a:r>
            <a:r>
              <a:rPr lang="en-US" dirty="0"/>
              <a:t>&amp; Safety Data Sheets (SDS): </a:t>
            </a:r>
            <a:r>
              <a:rPr lang="en-US" dirty="0">
                <a:hlinkClick r:id="rId4"/>
              </a:rPr>
              <a:t>http://www.cdms.net/LabelsMsds/LMDefault.aspx?t</a:t>
            </a:r>
            <a:r>
              <a:rPr lang="en-US" dirty="0" smtClean="0">
                <a:solidFill>
                  <a:schemeClr val="accent1"/>
                </a:solidFill>
              </a:rPr>
              <a:t>=</a:t>
            </a:r>
          </a:p>
          <a:p>
            <a:r>
              <a:rPr lang="en-US" dirty="0" smtClean="0"/>
              <a:t>Texas Department of Agriculture (TDA)</a:t>
            </a:r>
          </a:p>
          <a:p>
            <a:r>
              <a:rPr lang="en-US" sz="2000" dirty="0" smtClean="0">
                <a:hlinkClick r:id="rId5"/>
              </a:rPr>
              <a:t>http://www.texasagriculture.gov/RegulatoryPrograms/Pesticides.aspx</a:t>
            </a:r>
            <a:endParaRPr lang="en-US" sz="2000" dirty="0" smtClean="0"/>
          </a:p>
          <a:p>
            <a:pPr marL="0" indent="0">
              <a:buNone/>
            </a:pPr>
            <a:endParaRPr lang="en-US" sz="2000" dirty="0" smtClean="0"/>
          </a:p>
          <a:p>
            <a:pPr marL="0" indent="0">
              <a:buNone/>
            </a:pPr>
            <a:r>
              <a:rPr lang="en-US" sz="2000" dirty="0" smtClean="0">
                <a:hlinkClick r:id="rId6"/>
              </a:rPr>
              <a:t>(512) 463-7476</a:t>
            </a:r>
            <a:r>
              <a:rPr lang="en-US" sz="2000" dirty="0" smtClean="0"/>
              <a:t>                                              </a:t>
            </a:r>
            <a:r>
              <a:rPr lang="en-US" sz="2000" b="1" dirty="0" smtClean="0"/>
              <a:t>Fax</a:t>
            </a:r>
            <a:r>
              <a:rPr lang="en-US" sz="2000" dirty="0" smtClean="0"/>
              <a:t>  (888) 223-8861               </a:t>
            </a:r>
            <a:br>
              <a:rPr lang="en-US" sz="2000" dirty="0" smtClean="0"/>
            </a:br>
            <a:r>
              <a:rPr lang="en-US" sz="2000" dirty="0" smtClean="0">
                <a:hlinkClick r:id="rId7"/>
              </a:rPr>
              <a:t>(800) TELL-TDA (835-5832)</a:t>
            </a:r>
            <a:r>
              <a:rPr lang="en-US" sz="2000" dirty="0" smtClean="0"/>
              <a:t> </a:t>
            </a:r>
            <a:br>
              <a:rPr lang="en-US" sz="2000" dirty="0" smtClean="0"/>
            </a:br>
            <a:r>
              <a:rPr lang="en-US" sz="2000" dirty="0" smtClean="0"/>
              <a:t/>
            </a:r>
            <a:br>
              <a:rPr lang="en-US" sz="2000" dirty="0" smtClean="0"/>
            </a:br>
            <a:endParaRPr lang="en-US" sz="2000" dirty="0" smtClean="0"/>
          </a:p>
          <a:p>
            <a:pPr marL="0" indent="0">
              <a:buNone/>
            </a:pPr>
            <a:endParaRPr lang="en-US" dirty="0"/>
          </a:p>
        </p:txBody>
      </p:sp>
      <p:sp>
        <p:nvSpPr>
          <p:cNvPr id="3" name="Title 2"/>
          <p:cNvSpPr>
            <a:spLocks noGrp="1"/>
          </p:cNvSpPr>
          <p:nvPr>
            <p:ph type="title"/>
          </p:nvPr>
        </p:nvSpPr>
        <p:spPr/>
        <p:txBody>
          <a:bodyPr/>
          <a:lstStyle/>
          <a:p>
            <a:r>
              <a:rPr lang="en-US" dirty="0" smtClean="0"/>
              <a:t>More Information</a:t>
            </a:r>
            <a:endParaRPr lang="en-US" dirty="0"/>
          </a:p>
        </p:txBody>
      </p:sp>
    </p:spTree>
    <p:extLst>
      <p:ext uri="{BB962C8B-B14F-4D97-AF65-F5344CB8AC3E}">
        <p14:creationId xmlns:p14="http://schemas.microsoft.com/office/powerpoint/2010/main" val="364007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90800"/>
            <a:ext cx="7408333" cy="3450696"/>
          </a:xfrm>
        </p:spPr>
        <p:txBody>
          <a:bodyPr/>
          <a:lstStyle/>
          <a:p>
            <a:pPr marL="0" indent="0">
              <a:buNone/>
            </a:pPr>
            <a:r>
              <a:rPr lang="en-US" dirty="0" smtClean="0"/>
              <a:t>The Agricultural Hazard Communication Act was enacted </a:t>
            </a:r>
            <a:r>
              <a:rPr lang="en-US" dirty="0"/>
              <a:t>to help protect the people who live and work in agricultural areas from the possible dangers of pesticide exposure.  Also known as the “Right-to-Know” (RTK) Law, </a:t>
            </a:r>
            <a:r>
              <a:rPr lang="en-US" dirty="0" smtClean="0"/>
              <a:t>it requires employers who meet certain criteria to provide education and access to pesticide information to agricultural workers. </a:t>
            </a: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sz="3600" dirty="0" smtClean="0"/>
              <a:t>Agricultural Hazard Communication Act-</a:t>
            </a:r>
            <a:br>
              <a:rPr lang="en-US" sz="3600" dirty="0" smtClean="0"/>
            </a:br>
            <a:r>
              <a:rPr lang="en-US" sz="3600" dirty="0" smtClean="0"/>
              <a:t>Right-To-Know (RTK) </a:t>
            </a:r>
            <a:endParaRPr lang="en-US" sz="3600" dirty="0"/>
          </a:p>
        </p:txBody>
      </p:sp>
    </p:spTree>
    <p:extLst>
      <p:ext uri="{BB962C8B-B14F-4D97-AF65-F5344CB8AC3E}">
        <p14:creationId xmlns:p14="http://schemas.microsoft.com/office/powerpoint/2010/main" val="705912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Receive copies of crop sheets and to have this information read to them in the </a:t>
            </a:r>
            <a:r>
              <a:rPr lang="en-US" smtClean="0"/>
              <a:t>appropriate </a:t>
            </a:r>
            <a:r>
              <a:rPr lang="en-US" smtClean="0"/>
              <a:t>language </a:t>
            </a:r>
            <a:r>
              <a:rPr lang="en-US" dirty="0" smtClean="0"/>
              <a:t>(English or Spanish) by the covered employer or his/her representative</a:t>
            </a:r>
          </a:p>
          <a:p>
            <a:r>
              <a:rPr lang="en-US" dirty="0" smtClean="0"/>
              <a:t>Have access to the Workplace Chemical List (WCL) and its attachments upon request.</a:t>
            </a:r>
          </a:p>
          <a:p>
            <a:r>
              <a:rPr lang="en-US" dirty="0" smtClean="0"/>
              <a:t>Be informed of the last or next date of pesticide application and applicable restricted-entry intervals (REIs).</a:t>
            </a:r>
          </a:p>
        </p:txBody>
      </p:sp>
      <p:sp>
        <p:nvSpPr>
          <p:cNvPr id="2" name="Title 1"/>
          <p:cNvSpPr>
            <a:spLocks noGrp="1"/>
          </p:cNvSpPr>
          <p:nvPr>
            <p:ph type="title"/>
          </p:nvPr>
        </p:nvSpPr>
        <p:spPr/>
        <p:txBody>
          <a:bodyPr>
            <a:normAutofit/>
          </a:bodyPr>
          <a:lstStyle/>
          <a:p>
            <a:r>
              <a:rPr lang="en-US" sz="3600" dirty="0" smtClean="0"/>
              <a:t>Agricultural workers are entitled to:</a:t>
            </a:r>
            <a:endParaRPr lang="en-US" sz="3600" dirty="0"/>
          </a:p>
        </p:txBody>
      </p:sp>
    </p:spTree>
    <p:extLst>
      <p:ext uri="{BB962C8B-B14F-4D97-AF65-F5344CB8AC3E}">
        <p14:creationId xmlns:p14="http://schemas.microsoft.com/office/powerpoint/2010/main" val="1468323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and safety information</a:t>
            </a:r>
          </a:p>
          <a:p>
            <a:r>
              <a:rPr lang="en-US" dirty="0" smtClean="0"/>
              <a:t>Exercise their rights under the law without fear of retaliation or any disciplinary action</a:t>
            </a:r>
          </a:p>
          <a:p>
            <a:r>
              <a:rPr lang="en-US" dirty="0" smtClean="0"/>
              <a:t>Designate a representative to act on their behalf and keep the employee anonymous, if necessary</a:t>
            </a:r>
            <a:endParaRPr lang="es-MX" dirty="0"/>
          </a:p>
        </p:txBody>
      </p:sp>
      <p:sp>
        <p:nvSpPr>
          <p:cNvPr id="3" name="Title 2"/>
          <p:cNvSpPr>
            <a:spLocks noGrp="1"/>
          </p:cNvSpPr>
          <p:nvPr>
            <p:ph type="title"/>
          </p:nvPr>
        </p:nvSpPr>
        <p:spPr/>
        <p:txBody>
          <a:bodyPr>
            <a:normAutofit fontScale="90000"/>
          </a:bodyPr>
          <a:lstStyle/>
          <a:p>
            <a:r>
              <a:rPr lang="en-US" dirty="0" smtClean="0"/>
              <a:t>Agricultural workers are </a:t>
            </a:r>
            <a:r>
              <a:rPr lang="en-US" dirty="0" err="1" smtClean="0"/>
              <a:t>entintled</a:t>
            </a:r>
            <a:r>
              <a:rPr lang="en-US" dirty="0" smtClean="0"/>
              <a:t> to:</a:t>
            </a:r>
            <a:endParaRPr lang="es-MX" dirty="0"/>
          </a:p>
        </p:txBody>
      </p:sp>
    </p:spTree>
    <p:extLst>
      <p:ext uri="{BB962C8B-B14F-4D97-AF65-F5344CB8AC3E}">
        <p14:creationId xmlns:p14="http://schemas.microsoft.com/office/powerpoint/2010/main" val="16463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normAutofit fontScale="92500" lnSpcReduction="10000"/>
          </a:bodyPr>
          <a:lstStyle/>
          <a:p>
            <a:r>
              <a:rPr lang="en-US" dirty="0" smtClean="0"/>
              <a:t>Stores/uses 55 gallons or 500 </a:t>
            </a:r>
            <a:r>
              <a:rPr lang="en-US" dirty="0" err="1" smtClean="0"/>
              <a:t>lbs</a:t>
            </a:r>
            <a:r>
              <a:rPr lang="en-US" dirty="0" smtClean="0"/>
              <a:t> of pesticides/pesticide fertilizer blends with the same active ingredient </a:t>
            </a:r>
            <a:r>
              <a:rPr lang="en-US" sz="2800" b="1" dirty="0" smtClean="0"/>
              <a:t>AND</a:t>
            </a:r>
          </a:p>
          <a:p>
            <a:r>
              <a:rPr lang="en-US" dirty="0" smtClean="0"/>
              <a:t>Employ seasonal or migrant workers with a gross annual payroll of $15,000 </a:t>
            </a:r>
            <a:r>
              <a:rPr lang="en-US" b="1" dirty="0" smtClean="0"/>
              <a:t>or</a:t>
            </a:r>
          </a:p>
          <a:p>
            <a:r>
              <a:rPr lang="en-US" dirty="0" smtClean="0"/>
              <a:t>Employs other workers with a gross annual payroll of $50,000</a:t>
            </a:r>
          </a:p>
          <a:p>
            <a:r>
              <a:rPr lang="en-US" dirty="0" smtClean="0"/>
              <a:t>IF one of these thresholds is not met, the regulation does not apply. </a:t>
            </a:r>
          </a:p>
          <a:p>
            <a:r>
              <a:rPr lang="en-US" dirty="0" smtClean="0"/>
              <a:t>However, you may still be protected by the federal </a:t>
            </a:r>
            <a:r>
              <a:rPr lang="en-US" b="1" dirty="0" smtClean="0"/>
              <a:t>Worker Protection Standard (WPS)</a:t>
            </a:r>
            <a:endParaRPr lang="en-US" dirty="0"/>
          </a:p>
        </p:txBody>
      </p:sp>
      <p:sp>
        <p:nvSpPr>
          <p:cNvPr id="3" name="Title 2"/>
          <p:cNvSpPr>
            <a:spLocks noGrp="1"/>
          </p:cNvSpPr>
          <p:nvPr>
            <p:ph type="title"/>
          </p:nvPr>
        </p:nvSpPr>
        <p:spPr/>
        <p:txBody>
          <a:bodyPr>
            <a:normAutofit fontScale="90000"/>
          </a:bodyPr>
          <a:lstStyle/>
          <a:p>
            <a:r>
              <a:rPr lang="en-US" dirty="0" smtClean="0"/>
              <a:t>An Employer is covered by RTK if the employer…</a:t>
            </a:r>
            <a:endParaRPr lang="en-US" dirty="0"/>
          </a:p>
        </p:txBody>
      </p:sp>
    </p:spTree>
    <p:extLst>
      <p:ext uri="{BB962C8B-B14F-4D97-AF65-F5344CB8AC3E}">
        <p14:creationId xmlns:p14="http://schemas.microsoft.com/office/powerpoint/2010/main" val="36744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Full compliance with the federal Worker Protection Standard will fulfill MOST of the requirements of RTK. </a:t>
            </a:r>
          </a:p>
        </p:txBody>
      </p:sp>
      <p:sp>
        <p:nvSpPr>
          <p:cNvPr id="3" name="Title 2"/>
          <p:cNvSpPr>
            <a:spLocks noGrp="1"/>
          </p:cNvSpPr>
          <p:nvPr>
            <p:ph type="title"/>
          </p:nvPr>
        </p:nvSpPr>
        <p:spPr/>
        <p:txBody>
          <a:bodyPr/>
          <a:lstStyle/>
          <a:p>
            <a:r>
              <a:rPr lang="en-US" dirty="0" smtClean="0"/>
              <a:t>RTK and WPS</a:t>
            </a:r>
            <a:endParaRPr lang="en-US" dirty="0"/>
          </a:p>
        </p:txBody>
      </p:sp>
    </p:spTree>
    <p:extLst>
      <p:ext uri="{BB962C8B-B14F-4D97-AF65-F5344CB8AC3E}">
        <p14:creationId xmlns:p14="http://schemas.microsoft.com/office/powerpoint/2010/main" val="48456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a:bodyPr>
          <a:lstStyle/>
          <a:p>
            <a:pPr marL="0" indent="0">
              <a:buNone/>
            </a:pPr>
            <a:r>
              <a:rPr lang="en-US" b="1" dirty="0" smtClean="0"/>
              <a:t>Any person </a:t>
            </a:r>
            <a:r>
              <a:rPr lang="en-US" dirty="0" smtClean="0"/>
              <a:t>who stores pesticides or pesticide/fertilizer blends within ¼ mile of a residential area composed of three or more private dwellings for more than 72 hours, shall provide, in writing, a contact name and telephone number to the </a:t>
            </a:r>
            <a:r>
              <a:rPr lang="en-US" b="1" dirty="0" smtClean="0"/>
              <a:t>local fire chief (with jurisdiction over the storage location) </a:t>
            </a:r>
            <a:r>
              <a:rPr lang="en-US" dirty="0" smtClean="0"/>
              <a:t>and provide a copy of the workplace chemical list upon request.  An employer shall allow an on-site inspection by the fire chief upon request as well.</a:t>
            </a:r>
          </a:p>
        </p:txBody>
      </p:sp>
      <p:sp>
        <p:nvSpPr>
          <p:cNvPr id="3" name="Title 2"/>
          <p:cNvSpPr>
            <a:spLocks noGrp="1"/>
          </p:cNvSpPr>
          <p:nvPr>
            <p:ph type="title"/>
          </p:nvPr>
        </p:nvSpPr>
        <p:spPr/>
        <p:txBody>
          <a:bodyPr/>
          <a:lstStyle/>
          <a:p>
            <a:r>
              <a:rPr lang="en-US" dirty="0" smtClean="0"/>
              <a:t>LOCAL FIRE CHIEF NOTIFICATION</a:t>
            </a:r>
            <a:endParaRPr lang="en-US" dirty="0"/>
          </a:p>
        </p:txBody>
      </p:sp>
    </p:spTree>
    <p:extLst>
      <p:ext uri="{BB962C8B-B14F-4D97-AF65-F5344CB8AC3E}">
        <p14:creationId xmlns:p14="http://schemas.microsoft.com/office/powerpoint/2010/main" val="74891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An individual who does one or more of the following activities at an agricultural establishment including a farm, a tree or sod farm, ranch, packing shed, greenhouse or nursery:</a:t>
            </a:r>
          </a:p>
          <a:p>
            <a:pPr lvl="1"/>
            <a:r>
              <a:rPr lang="en-US" dirty="0" smtClean="0"/>
              <a:t>Plants, cultivates, harvests or handles  an ag commodity in its unmanufactured state.</a:t>
            </a:r>
          </a:p>
          <a:p>
            <a:pPr lvl="1"/>
            <a:r>
              <a:rPr lang="en-US" dirty="0" smtClean="0"/>
              <a:t>Uses a covered pesticide chemical as part of their duties as an ag laborer</a:t>
            </a:r>
          </a:p>
          <a:p>
            <a:pPr lvl="1"/>
            <a:r>
              <a:rPr lang="en-US" dirty="0" smtClean="0"/>
              <a:t>May  be exposed to a covered pesticide chemical because of his or her job assignment.</a:t>
            </a:r>
          </a:p>
          <a:p>
            <a:pPr lvl="1"/>
            <a:r>
              <a:rPr lang="en-US" dirty="0" smtClean="0"/>
              <a:t>Plants, cultivates, grows, harvests, detassels, rogues, or treats seeds or seed plants of an ag commodity.</a:t>
            </a:r>
          </a:p>
        </p:txBody>
      </p:sp>
      <p:sp>
        <p:nvSpPr>
          <p:cNvPr id="3" name="Title 2"/>
          <p:cNvSpPr>
            <a:spLocks noGrp="1"/>
          </p:cNvSpPr>
          <p:nvPr>
            <p:ph type="title"/>
          </p:nvPr>
        </p:nvSpPr>
        <p:spPr/>
        <p:txBody>
          <a:bodyPr>
            <a:normAutofit fontScale="90000"/>
          </a:bodyPr>
          <a:lstStyle/>
          <a:p>
            <a:r>
              <a:rPr lang="en-US" dirty="0" smtClean="0"/>
              <a:t>RTK Definition of Agricultural Laborer</a:t>
            </a:r>
            <a:endParaRPr lang="en-US" dirty="0"/>
          </a:p>
        </p:txBody>
      </p:sp>
    </p:spTree>
    <p:extLst>
      <p:ext uri="{BB962C8B-B14F-4D97-AF65-F5344CB8AC3E}">
        <p14:creationId xmlns:p14="http://schemas.microsoft.com/office/powerpoint/2010/main" val="289948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667000"/>
            <a:ext cx="7408333" cy="3450696"/>
          </a:xfrm>
        </p:spPr>
        <p:txBody>
          <a:bodyPr/>
          <a:lstStyle/>
          <a:p>
            <a:pPr marL="0" indent="0">
              <a:buNone/>
            </a:pPr>
            <a:endParaRPr lang="en-US" dirty="0" smtClean="0"/>
          </a:p>
          <a:p>
            <a:pPr marL="0" indent="0">
              <a:buNone/>
            </a:pPr>
            <a:r>
              <a:rPr lang="en-US" dirty="0" smtClean="0"/>
              <a:t>If an employer covered by RTK complies with applicable provisions of the Worker Protection Standard (WPS) and the following additional, more stringent requirements of RTK, they are considered  to be in compliance with RTK:</a:t>
            </a:r>
          </a:p>
        </p:txBody>
      </p:sp>
      <p:sp>
        <p:nvSpPr>
          <p:cNvPr id="3" name="Title 2"/>
          <p:cNvSpPr>
            <a:spLocks noGrp="1"/>
          </p:cNvSpPr>
          <p:nvPr>
            <p:ph type="title"/>
          </p:nvPr>
        </p:nvSpPr>
        <p:spPr/>
        <p:txBody>
          <a:bodyPr/>
          <a:lstStyle/>
          <a:p>
            <a:r>
              <a:rPr lang="en-US" dirty="0" smtClean="0"/>
              <a:t>WPS and RTK</a:t>
            </a:r>
            <a:endParaRPr lang="en-US" dirty="0"/>
          </a:p>
        </p:txBody>
      </p:sp>
    </p:spTree>
    <p:extLst>
      <p:ext uri="{BB962C8B-B14F-4D97-AF65-F5344CB8AC3E}">
        <p14:creationId xmlns:p14="http://schemas.microsoft.com/office/powerpoint/2010/main" val="3097870445"/>
      </p:ext>
    </p:extLst>
  </p:cSld>
  <p:clrMapOvr>
    <a:masterClrMapping/>
  </p:clrMapOvr>
</p:sld>
</file>

<file path=ppt/theme/_rels/theme1.xml.rels><?xml version="1.0" encoding="UTF-8"?>

<Relationships xmlns="http://schemas.openxmlformats.org/package/2006/relationships">
  <Relationship Id="rId1" Type="http://schemas.openxmlformats.org/officeDocument/2006/relationships/image" Target="../media/image1.jpeg"/>
</Relationships>

</file>

<file path=ppt/theme/_rels/theme2.xml.rels><?xml version="1.0" encoding="UTF-8"?>

<Relationships xmlns="http://schemas.openxmlformats.org/package/2006/relationships">
  <Relationship Id="rId1" Type="http://schemas.openxmlformats.org/officeDocument/2006/relationships/image" Target="../media/image1.jpeg"/>
</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910</Words>
  <Application/>
  <PresentationFormat>On-screen Show (4:3)</PresentationFormat>
  <Paragraphs>62</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Waveform</vt:lpstr>
      <vt:lpstr>1_Waveform</vt:lpstr>
      <vt:lpstr>Protections for Agricultural Workers </vt:lpstr>
      <vt:lpstr>Agricultural Hazard Communication Act- Right-To-Know (RTK) </vt:lpstr>
      <vt:lpstr>Agricultural workers are entitled to:</vt:lpstr>
      <vt:lpstr>Agricultural workers are entintled to:</vt:lpstr>
      <vt:lpstr>An Employer is covered by RTK if the employer…</vt:lpstr>
      <vt:lpstr>RTK and WPS</vt:lpstr>
      <vt:lpstr>LOCAL FIRE CHIEF NOTIFICATION</vt:lpstr>
      <vt:lpstr>RTK Definition of Agricultural Laborer</vt:lpstr>
      <vt:lpstr>WPS and RTK</vt:lpstr>
      <vt:lpstr>RTK Employer Compliance</vt:lpstr>
      <vt:lpstr>RTK Employer Compliance</vt:lpstr>
      <vt:lpstr>RTK Employer Compliance</vt:lpstr>
      <vt:lpstr>RTK Employer Compliance</vt:lpstr>
      <vt:lpstr>RTK Employer Compliance</vt:lpstr>
      <vt:lpstr>More Information</vt:lpstr>
    </vt:vector>
  </TitlesOfParts>
  <Company/>
  <LinksUpToDate>false</LinksUpToDate>
  <SharedDoc>false</SharedDoc>
  <HyperlinksChanged>false</HyperlinksChanged>
  <AppVersion>14.0000</AppVersion>
  <Template/>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