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91" r:id="rId1"/>
  </p:sldMasterIdLst>
  <p:notesMasterIdLst>
    <p:notesMasterId r:id="rId24"/>
  </p:notesMasterIdLst>
  <p:handoutMasterIdLst>
    <p:handoutMasterId r:id="rId25"/>
  </p:handoutMasterIdLst>
  <p:sldIdLst>
    <p:sldId id="702" r:id="rId2"/>
    <p:sldId id="845" r:id="rId3"/>
    <p:sldId id="847" r:id="rId4"/>
    <p:sldId id="879" r:id="rId5"/>
    <p:sldId id="862" r:id="rId6"/>
    <p:sldId id="848" r:id="rId7"/>
    <p:sldId id="851" r:id="rId8"/>
    <p:sldId id="850" r:id="rId9"/>
    <p:sldId id="853" r:id="rId10"/>
    <p:sldId id="855" r:id="rId11"/>
    <p:sldId id="865" r:id="rId12"/>
    <p:sldId id="869" r:id="rId13"/>
    <p:sldId id="871" r:id="rId14"/>
    <p:sldId id="876" r:id="rId15"/>
    <p:sldId id="875" r:id="rId16"/>
    <p:sldId id="874" r:id="rId17"/>
    <p:sldId id="873" r:id="rId18"/>
    <p:sldId id="863" r:id="rId19"/>
    <p:sldId id="864" r:id="rId20"/>
    <p:sldId id="877" r:id="rId21"/>
    <p:sldId id="878" r:id="rId22"/>
    <p:sldId id="750" r:id="rId23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03" userDrawn="1">
          <p15:clr>
            <a:srgbClr val="A4A3A4"/>
          </p15:clr>
        </p15:guide>
        <p15:guide id="3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brey-Ann Gilmore" initials="AG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CC0000"/>
    <a:srgbClr val="FF6600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41" autoAdjust="0"/>
    <p:restoredTop sz="60054" autoAdjust="0"/>
  </p:normalViewPr>
  <p:slideViewPr>
    <p:cSldViewPr>
      <p:cViewPr varScale="1">
        <p:scale>
          <a:sx n="68" d="100"/>
          <a:sy n="68" d="100"/>
        </p:scale>
        <p:origin x="30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394"/>
    </p:cViewPr>
  </p:sorterViewPr>
  <p:notesViewPr>
    <p:cSldViewPr>
      <p:cViewPr varScale="1">
        <p:scale>
          <a:sx n="85" d="100"/>
          <a:sy n="85" d="100"/>
        </p:scale>
        <p:origin x="3846" y="102"/>
      </p:cViewPr>
      <p:guideLst>
        <p:guide orient="horz" pos="2208"/>
        <p:guide pos="2903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028440" cy="35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t" anchorCtr="0" compatLnSpc="1">
            <a:prstTxWarp prst="textNoShape">
              <a:avLst/>
            </a:prstTxWarp>
          </a:bodyPr>
          <a:lstStyle>
            <a:lvl1pPr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963" y="2"/>
            <a:ext cx="4028440" cy="35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t" anchorCtr="0" compatLnSpc="1">
            <a:prstTxWarp prst="textNoShape">
              <a:avLst/>
            </a:prstTxWarp>
          </a:bodyPr>
          <a:lstStyle>
            <a:lvl1pPr algn="r"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761"/>
            <a:ext cx="4028440" cy="35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b" anchorCtr="0" compatLnSpc="1">
            <a:prstTxWarp prst="textNoShape">
              <a:avLst/>
            </a:prstTxWarp>
          </a:bodyPr>
          <a:lstStyle>
            <a:lvl1pPr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963" y="6659761"/>
            <a:ext cx="4028440" cy="35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b" anchorCtr="0" compatLnSpc="1">
            <a:prstTxWarp prst="textNoShape">
              <a:avLst/>
            </a:prstTxWarp>
          </a:bodyPr>
          <a:lstStyle>
            <a:lvl1pPr algn="r" defTabSz="923957">
              <a:defRPr sz="1200"/>
            </a:lvl1pPr>
          </a:lstStyle>
          <a:p>
            <a:pPr>
              <a:defRPr/>
            </a:pPr>
            <a:fld id="{32B94A9F-9586-402A-A170-CCA2A51347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145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028440" cy="35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t" anchorCtr="0" compatLnSpc="1">
            <a:prstTxWarp prst="textNoShape">
              <a:avLst/>
            </a:prstTxWarp>
          </a:bodyPr>
          <a:lstStyle>
            <a:lvl1pPr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963" y="2"/>
            <a:ext cx="4028440" cy="350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t" anchorCtr="0" compatLnSpc="1">
            <a:prstTxWarp prst="textNoShape">
              <a:avLst/>
            </a:prstTxWarp>
          </a:bodyPr>
          <a:lstStyle>
            <a:lvl1pPr algn="r"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776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521" y="3330485"/>
            <a:ext cx="6817360" cy="315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776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761"/>
            <a:ext cx="4028440" cy="35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b" anchorCtr="0" compatLnSpc="1">
            <a:prstTxWarp prst="textNoShape">
              <a:avLst/>
            </a:prstTxWarp>
          </a:bodyPr>
          <a:lstStyle>
            <a:lvl1pPr defTabSz="923957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963" y="6659761"/>
            <a:ext cx="4028440" cy="350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87" tIns="46193" rIns="92387" bIns="46193" numCol="1" anchor="b" anchorCtr="0" compatLnSpc="1">
            <a:prstTxWarp prst="textNoShape">
              <a:avLst/>
            </a:prstTxWarp>
          </a:bodyPr>
          <a:lstStyle>
            <a:lvl1pPr algn="r" defTabSz="923957">
              <a:defRPr sz="1200"/>
            </a:lvl1pPr>
          </a:lstStyle>
          <a:p>
            <a:pPr>
              <a:defRPr/>
            </a:pPr>
            <a:fld id="{C67B5536-7342-4511-A579-37832B0D2D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7280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Good afternoon and welcome to this prerecorded CDBG Over Coffee presentation about Amendments in TDA-GO. I’m Beth Karwoski, a Grant Specialist for the Texas Community Development Block Grant program. </a:t>
            </a:r>
          </a:p>
          <a:p>
            <a:r>
              <a:rPr lang="en-US" sz="900" dirty="0"/>
              <a:t>A couple of housekeeping items before we get started.</a:t>
            </a:r>
          </a:p>
          <a:p>
            <a:r>
              <a:rPr lang="en-US" sz="900" dirty="0"/>
              <a:t>Please be sure your microphone is muted. We will address questions at the end of the presentation. To ask a question, please type them into the icon that looks like a chat bubble at the top of your screen.  If you have project- or community-specific questions, please contact your grant specialist directly or send your question to CDBGReporting@TexasAgriculuture.gov.</a:t>
            </a:r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7955-A58F-4341-BA09-A8D5D0747E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83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you </a:t>
            </a:r>
            <a:r>
              <a:rPr lang="en-US" b="1" dirty="0"/>
              <a:t>Save</a:t>
            </a:r>
            <a:r>
              <a:rPr lang="en-US" dirty="0"/>
              <a:t> the </a:t>
            </a:r>
            <a:r>
              <a:rPr lang="en-US" u="sng" dirty="0"/>
              <a:t>Gad track changes doc </a:t>
            </a:r>
            <a:r>
              <a:rPr lang="en-US" dirty="0"/>
              <a:t>and </a:t>
            </a:r>
            <a:r>
              <a:rPr lang="en-US" u="sng" dirty="0"/>
              <a:t>any other supporting documents</a:t>
            </a:r>
            <a:r>
              <a:rPr lang="en-US" dirty="0"/>
              <a:t>, the system will generate a form in the left navigation bar: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Revisions.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This form is like the A1101. All 8 questions must be completed.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If you need additional information and guidance on how to complete this form, refer to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TxCDBG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Project Implementation Manual </a:t>
            </a:r>
            <a:r>
              <a:rPr lang="en-US" b="0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Chapter 11.</a:t>
            </a:r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9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Question 1 -</a:t>
            </a:r>
            <a:r>
              <a:rPr lang="en-US" dirty="0"/>
              <a:t> Does this Amendment meet the threshold to be considered a Significant Amendment? No or Yes</a:t>
            </a:r>
          </a:p>
          <a:p>
            <a:endParaRPr lang="en-US" dirty="0"/>
          </a:p>
          <a:p>
            <a:r>
              <a:rPr lang="en-US" dirty="0"/>
              <a:t>If yes and citizen participation was met, upload copies of the public notice and resolution.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56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 2 -</a:t>
            </a:r>
            <a:r>
              <a:rPr lang="en-US" dirty="0"/>
              <a:t> Do the proposed revisions change the project beneficiaries?  </a:t>
            </a:r>
          </a:p>
          <a:p>
            <a:r>
              <a:rPr lang="en-US" dirty="0"/>
              <a:t>Any ‘Yes’ answer will require Beneficiary Support documentation to be uploaded.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56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 3 - </a:t>
            </a:r>
            <a:r>
              <a:rPr lang="en-US" b="0" dirty="0"/>
              <a:t>Do the proposed revisions address the same problem identified in the current Performance Statement?  Yes/No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667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 4 - </a:t>
            </a:r>
            <a:r>
              <a:rPr lang="en-US" b="0" dirty="0"/>
              <a:t>Do the proposed revisions change the following elements?</a:t>
            </a:r>
          </a:p>
          <a:p>
            <a:endParaRPr lang="en-US" b="0" dirty="0"/>
          </a:p>
          <a:p>
            <a:r>
              <a:rPr lang="en-US" b="0" dirty="0"/>
              <a:t>If </a:t>
            </a:r>
            <a:r>
              <a:rPr lang="en-US" b="1" dirty="0"/>
              <a:t>locations</a:t>
            </a:r>
            <a:r>
              <a:rPr lang="en-US" b="0" dirty="0"/>
              <a:t> identified in original Grant Agreement figure change, you must complete census details and upload 2 required maps. </a:t>
            </a:r>
          </a:p>
          <a:p>
            <a:r>
              <a:rPr lang="en-US" b="0" dirty="0"/>
              <a:t>1 – original project map with color-coded changes clearly marked/identified</a:t>
            </a:r>
          </a:p>
          <a:p>
            <a:r>
              <a:rPr lang="en-US" b="0" dirty="0"/>
              <a:t>2 – clean map after revisions/what the new project would look like</a:t>
            </a:r>
          </a:p>
          <a:p>
            <a:endParaRPr lang="en-US" b="0" dirty="0"/>
          </a:p>
          <a:p>
            <a:r>
              <a:rPr lang="en-US" b="0" dirty="0"/>
              <a:t>Reminder: If the amendment is approved, these maps will become the Grant Agreement figure, which is why they need to be accurate and clearly defined.</a:t>
            </a:r>
          </a:p>
          <a:p>
            <a:endParaRPr lang="en-US" b="0" dirty="0"/>
          </a:p>
          <a:p>
            <a:r>
              <a:rPr lang="en-US" b="0" dirty="0"/>
              <a:t>If </a:t>
            </a:r>
            <a:r>
              <a:rPr lang="en-US" b="1" i="0" dirty="0"/>
              <a:t>construction</a:t>
            </a:r>
            <a:r>
              <a:rPr lang="en-US" b="0" dirty="0"/>
              <a:t> quantities change beyond thresholds, refer to Implementation Manual, Section 11.1.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41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 5 - </a:t>
            </a:r>
            <a:r>
              <a:rPr lang="en-US" b="0" dirty="0"/>
              <a:t>Has the environmental review been re-evaluated for the proposed revisions? </a:t>
            </a:r>
          </a:p>
          <a:p>
            <a:r>
              <a:rPr lang="en-US" b="0" dirty="0"/>
              <a:t>There are 3 responses: </a:t>
            </a:r>
          </a:p>
          <a:p>
            <a:r>
              <a:rPr lang="en-US" b="0" dirty="0"/>
              <a:t>-Environmental review not yet complete,</a:t>
            </a:r>
          </a:p>
          <a:p>
            <a:r>
              <a:rPr lang="en-US" b="0" dirty="0"/>
              <a:t>-New environmental review must be conducted </a:t>
            </a:r>
          </a:p>
          <a:p>
            <a:r>
              <a:rPr lang="en-US" b="0" dirty="0"/>
              <a:t>-Previous completed and cleared environmental review is valid and remains the same.  </a:t>
            </a:r>
          </a:p>
          <a:p>
            <a:r>
              <a:rPr lang="en-US" b="1" dirty="0"/>
              <a:t>Note:  </a:t>
            </a:r>
            <a:r>
              <a:rPr lang="en-US" b="0" dirty="0"/>
              <a:t>The Environmental Authorized Official must acknowledge the re-evaluation in the system </a:t>
            </a:r>
            <a:r>
              <a:rPr lang="en-US" b="0" i="0" dirty="0"/>
              <a:t>and the local project director or consultant must complete the re-evaluation form in the Environmental Review Performance Report.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5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Questions 6 – </a:t>
            </a:r>
            <a:r>
              <a:rPr lang="en-US" b="0" dirty="0"/>
              <a:t>Are all permits, agreement special condition documents and similar program clearances valid for the proposed revisions? </a:t>
            </a:r>
          </a:p>
          <a:p>
            <a:r>
              <a:rPr lang="en-US" b="0" dirty="0"/>
              <a:t>Yes or No</a:t>
            </a:r>
          </a:p>
          <a:p>
            <a:endParaRPr lang="en-US" b="0" dirty="0"/>
          </a:p>
          <a:p>
            <a:r>
              <a:rPr lang="en-US" b="1" dirty="0"/>
              <a:t>Question 7 – </a:t>
            </a:r>
            <a:r>
              <a:rPr lang="en-US" b="0" dirty="0"/>
              <a:t>How will the work be completed? 3 options</a:t>
            </a:r>
          </a:p>
          <a:p>
            <a:r>
              <a:rPr lang="en-US" b="0" dirty="0"/>
              <a:t>Work is included in existing vendor/service provider contract</a:t>
            </a:r>
          </a:p>
          <a:p>
            <a:r>
              <a:rPr lang="en-US" b="0" dirty="0"/>
              <a:t>Work will be added by change order (MSR) to existing vendor/service provider contract</a:t>
            </a:r>
          </a:p>
          <a:p>
            <a:r>
              <a:rPr lang="en-US" b="0" dirty="0"/>
              <a:t>A new vendor/service provider must be procured</a:t>
            </a:r>
          </a:p>
          <a:p>
            <a:endParaRPr lang="en-US" b="0" dirty="0"/>
          </a:p>
          <a:p>
            <a:r>
              <a:rPr lang="en-US" b="1" dirty="0"/>
              <a:t>Question 8 </a:t>
            </a:r>
            <a:r>
              <a:rPr lang="en-US" b="0" dirty="0"/>
              <a:t>– Will the project be completed by the grant agreement end date? </a:t>
            </a:r>
          </a:p>
          <a:p>
            <a:r>
              <a:rPr lang="en-US" b="0" dirty="0"/>
              <a:t>Yes or No – if no, be sure to request timeline change- Exhibit A: C, too.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444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bottom of this form there is space:</a:t>
            </a:r>
          </a:p>
          <a:p>
            <a:r>
              <a:rPr lang="en-US" dirty="0"/>
              <a:t>- To provide any additional information you feel adds clarity for the change(s) and will help expedite the amendment process.</a:t>
            </a:r>
          </a:p>
          <a:p>
            <a:r>
              <a:rPr lang="en-US" dirty="0"/>
              <a:t>- To upload the Engineer’s explanation.  This letter is not required and if submitted should </a:t>
            </a:r>
            <a:r>
              <a:rPr lang="en-US" u="sng" dirty="0"/>
              <a:t>not</a:t>
            </a:r>
            <a:r>
              <a:rPr lang="en-US" dirty="0"/>
              <a:t> be the same details already outlined. It should be additional clarification for the reason given, proof of competitive pricing (details for similar work completed or materials used), etc.</a:t>
            </a:r>
          </a:p>
          <a:p>
            <a:pPr marL="171450" indent="-171450">
              <a:buFontTx/>
              <a:buChar char="-"/>
            </a:pPr>
            <a:r>
              <a:rPr lang="en-US" dirty="0"/>
              <a:t>To upload other documentation that you feel is important or that you want to have on file in the system with the agreement.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b="0" i="0" dirty="0"/>
              <a:t>Be sure to click </a:t>
            </a:r>
            <a:r>
              <a:rPr lang="en-US" b="1" i="0" dirty="0"/>
              <a:t>Save</a:t>
            </a:r>
            <a:r>
              <a:rPr lang="en-US" b="0" i="0" dirty="0"/>
              <a:t> in the upper righthand corner. </a:t>
            </a:r>
          </a:p>
          <a:p>
            <a:pPr marL="0" indent="0">
              <a:buFontTx/>
              <a:buNone/>
            </a:pPr>
            <a:r>
              <a:rPr lang="en-US" dirty="0"/>
              <a:t>If you are done &amp; do </a:t>
            </a:r>
            <a:r>
              <a:rPr lang="en-US" u="sng" dirty="0"/>
              <a:t>not</a:t>
            </a:r>
            <a:r>
              <a:rPr lang="en-US" dirty="0"/>
              <a:t> have </a:t>
            </a:r>
            <a:r>
              <a:rPr lang="en-US" b="1" dirty="0"/>
              <a:t>Timeline</a:t>
            </a:r>
            <a:r>
              <a:rPr lang="en-US" dirty="0"/>
              <a:t> or </a:t>
            </a:r>
            <a:r>
              <a:rPr lang="en-US" b="1" dirty="0"/>
              <a:t>Budget Changes</a:t>
            </a:r>
            <a:r>
              <a:rPr lang="en-US" dirty="0"/>
              <a:t>, the </a:t>
            </a:r>
            <a:r>
              <a:rPr lang="en-US" u="sng" dirty="0"/>
              <a:t>Authorized Official </a:t>
            </a:r>
            <a:r>
              <a:rPr lang="en-US" dirty="0"/>
              <a:t>will need to use the left navigation bar and scroll down to the </a:t>
            </a:r>
            <a:r>
              <a:rPr lang="en-US" u="sng" dirty="0"/>
              <a:t>Status Options </a:t>
            </a:r>
            <a:r>
              <a:rPr lang="en-US" dirty="0"/>
              <a:t>section and click </a:t>
            </a:r>
            <a:r>
              <a:rPr lang="en-US" b="1" dirty="0"/>
              <a:t>Submit Amendment Request </a:t>
            </a:r>
            <a:r>
              <a:rPr lang="en-US" b="0" dirty="0"/>
              <a:t>marked in red.  </a:t>
            </a:r>
            <a:r>
              <a:rPr lang="en-US" dirty="0"/>
              <a:t>If a request for a timeline or budget change is needed, click on </a:t>
            </a:r>
            <a:r>
              <a:rPr lang="en-US" b="1" dirty="0"/>
              <a:t>Amendment Request Form </a:t>
            </a:r>
            <a:r>
              <a:rPr lang="en-US" dirty="0"/>
              <a:t>(marked in yellow)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987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Timeline change, scroll down to </a:t>
            </a:r>
            <a:r>
              <a:rPr lang="en-US" u="sng" dirty="0"/>
              <a:t>Exhibit A: C – Request Change to Timeline</a:t>
            </a:r>
            <a:r>
              <a:rPr lang="en-US" dirty="0"/>
              <a:t>. You will mark the C and enter the proposed date to end the contract. Then you will need to complete the next 2 fields. </a:t>
            </a:r>
            <a:r>
              <a:rPr lang="en-US" b="1" dirty="0"/>
              <a:t>Be sure to provide clear and specific details.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-  describe the extenuating circumstances why the project will not be completed as contracted.  What are all the reasons why more time is needed? Example of a poor explanation: COVID or weather.  A better explanation would be: Due to pandemic, materials have been difficult to obtain due to shipping delays/low availability.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- describe </a:t>
            </a:r>
            <a:r>
              <a:rPr lang="en-US" u="sng" dirty="0"/>
              <a:t>all</a:t>
            </a:r>
            <a:r>
              <a:rPr lang="en-US" dirty="0"/>
              <a:t> the steps that will be taken to ensure the project will be completed by the proposed end date.</a:t>
            </a:r>
          </a:p>
          <a:p>
            <a:endParaRPr lang="en-US" dirty="0"/>
          </a:p>
          <a:p>
            <a:r>
              <a:rPr lang="en-US" dirty="0"/>
              <a:t>Remember to add any supporting documents at the bottom of the screen and click the </a:t>
            </a:r>
            <a:r>
              <a:rPr lang="en-US" b="1" dirty="0"/>
              <a:t>Save</a:t>
            </a:r>
            <a:r>
              <a:rPr lang="en-US" dirty="0"/>
              <a:t> button.</a:t>
            </a:r>
          </a:p>
          <a:p>
            <a:endParaRPr lang="en-US" dirty="0"/>
          </a:p>
          <a:p>
            <a:r>
              <a:rPr lang="en-US" dirty="0"/>
              <a:t>If you do not need a Budget change, the </a:t>
            </a:r>
            <a:r>
              <a:rPr lang="en-US" u="sng" dirty="0"/>
              <a:t>Authorized Official </a:t>
            </a:r>
            <a:r>
              <a:rPr lang="en-US" dirty="0"/>
              <a:t>will scroll down the left navigation bar to the </a:t>
            </a:r>
            <a:r>
              <a:rPr lang="en-US" u="sng" dirty="0"/>
              <a:t>Status Options </a:t>
            </a:r>
            <a:r>
              <a:rPr lang="en-US" dirty="0"/>
              <a:t>section and click </a:t>
            </a:r>
            <a:r>
              <a:rPr lang="en-US" b="1" dirty="0"/>
              <a:t>Submit Amendment Request</a:t>
            </a:r>
            <a:r>
              <a:rPr lang="en-US" dirty="0"/>
              <a:t>. If a request for a budget change is needed, click on </a:t>
            </a:r>
            <a:r>
              <a:rPr lang="en-US" b="1" dirty="0"/>
              <a:t>Amendment Request Form </a:t>
            </a:r>
            <a:r>
              <a:rPr lang="en-US" dirty="0"/>
              <a:t>(marked in yellow)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807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Budget change, scroll down to </a:t>
            </a:r>
            <a:r>
              <a:rPr lang="en-US" b="1" u="sng" dirty="0"/>
              <a:t>Exhibit B</a:t>
            </a:r>
            <a:r>
              <a:rPr lang="en-US" u="sng" dirty="0"/>
              <a:t> and mark </a:t>
            </a:r>
            <a:r>
              <a:rPr lang="en-US" b="1" u="sng" dirty="0"/>
              <a:t>Request Change to Budget</a:t>
            </a:r>
            <a:r>
              <a:rPr lang="en-US" dirty="0"/>
              <a:t>. Enter the amounts of grant funding to be moved. Be sure to include a negative sign for funds being moved to another category.</a:t>
            </a:r>
          </a:p>
          <a:p>
            <a:endParaRPr lang="en-US" dirty="0"/>
          </a:p>
          <a:p>
            <a:r>
              <a:rPr lang="en-US" dirty="0"/>
              <a:t>Remember to add any supporting documents at the bottom of the screen and click </a:t>
            </a:r>
            <a:r>
              <a:rPr lang="en-US" b="1" dirty="0"/>
              <a:t>Save </a:t>
            </a:r>
            <a:r>
              <a:rPr lang="en-US" b="0" dirty="0"/>
              <a:t>in the upper righthand corner</a:t>
            </a:r>
            <a:r>
              <a:rPr lang="en-US" dirty="0"/>
              <a:t>. The Authorized Official will need to use the left navigation bar and scroll down to the </a:t>
            </a:r>
            <a:r>
              <a:rPr lang="en-US" u="sng" dirty="0"/>
              <a:t>Status Options </a:t>
            </a:r>
            <a:r>
              <a:rPr lang="en-US" u="none" dirty="0"/>
              <a:t>section</a:t>
            </a:r>
            <a:r>
              <a:rPr lang="en-US" dirty="0"/>
              <a:t> and click </a:t>
            </a:r>
            <a:r>
              <a:rPr lang="en-US" b="1" dirty="0"/>
              <a:t>Submit Amendment Request.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78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get into specific details, it is critical that you understand that once an Amendment is started, the system will </a:t>
            </a:r>
            <a:r>
              <a:rPr lang="en-US" i="1" dirty="0"/>
              <a:t>not allow </a:t>
            </a:r>
            <a:r>
              <a:rPr lang="en-US" dirty="0"/>
              <a:t>you to start any </a:t>
            </a:r>
            <a:r>
              <a:rPr lang="en-US" u="none" dirty="0"/>
              <a:t>new</a:t>
            </a:r>
            <a:r>
              <a:rPr lang="en-US" dirty="0"/>
              <a:t> payment requests, Material and Services updates/submissions or Performance Reports. If any related document was </a:t>
            </a:r>
            <a:r>
              <a:rPr lang="en-US" i="0" u="sng" dirty="0"/>
              <a:t>started</a:t>
            </a:r>
            <a:r>
              <a:rPr lang="en-US" u="sng" dirty="0"/>
              <a:t> </a:t>
            </a:r>
            <a:r>
              <a:rPr lang="en-US" i="1" u="sng" dirty="0"/>
              <a:t>before</a:t>
            </a:r>
            <a:r>
              <a:rPr lang="en-US" u="sng" dirty="0"/>
              <a:t> </a:t>
            </a:r>
            <a:r>
              <a:rPr lang="en-US" dirty="0"/>
              <a:t>the Amendment was started, that work can continue, or be edited, as needed.</a:t>
            </a:r>
          </a:p>
          <a:p>
            <a:endParaRPr lang="en-US" dirty="0"/>
          </a:p>
          <a:p>
            <a:r>
              <a:rPr lang="en-US" dirty="0"/>
              <a:t>Before entering an Amendment, you must contact your Grant Specialist.  This is a new process for everyone, and they need to be alerted to ensure the process moves quickly.</a:t>
            </a:r>
          </a:p>
          <a:p>
            <a:endParaRPr lang="en-US" dirty="0"/>
          </a:p>
          <a:p>
            <a:r>
              <a:rPr lang="en-US" dirty="0"/>
              <a:t>Location maps are a critical part of TDA-GO agreements. There are 2 maps required with a Performance Statement change.  Be sure to review the Implementation Manual guidelines.</a:t>
            </a:r>
          </a:p>
          <a:p>
            <a:endParaRPr lang="en-US" dirty="0"/>
          </a:p>
          <a:p>
            <a:r>
              <a:rPr lang="en-US" dirty="0"/>
              <a:t>Consultants can complete the forms or make revisions, but </a:t>
            </a:r>
            <a:r>
              <a:rPr lang="en-US" u="sng" dirty="0"/>
              <a:t>the AO must submit </a:t>
            </a:r>
            <a:r>
              <a:rPr lang="en-US" dirty="0"/>
              <a:t>it.   Lastly, remember that the </a:t>
            </a:r>
            <a:r>
              <a:rPr lang="en-US" b="1" dirty="0"/>
              <a:t>Save </a:t>
            </a:r>
            <a:r>
              <a:rPr lang="en-US" b="0" dirty="0"/>
              <a:t>button</a:t>
            </a:r>
            <a:r>
              <a:rPr lang="en-US" dirty="0"/>
              <a:t> will not </a:t>
            </a:r>
            <a:r>
              <a:rPr lang="en-US" b="1" dirty="0"/>
              <a:t>Submit </a:t>
            </a:r>
            <a:r>
              <a:rPr lang="en-US" b="0" dirty="0"/>
              <a:t>a form.  Submissions are always going to be a Status Change.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18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system generated pop-up will appear noting that an Amendment Request has been submitted. When you click OK and you will be back to the agreement.</a:t>
            </a:r>
          </a:p>
          <a:p>
            <a:endParaRPr lang="en-US" dirty="0"/>
          </a:p>
          <a:p>
            <a:r>
              <a:rPr lang="en-US" dirty="0"/>
              <a:t>To check on the status/progress of an amendment, using the left navigation bar scroll down to the </a:t>
            </a:r>
            <a:r>
              <a:rPr lang="en-US" u="sng" dirty="0"/>
              <a:t>Tools</a:t>
            </a:r>
            <a:r>
              <a:rPr lang="en-US" dirty="0"/>
              <a:t> section, and click </a:t>
            </a:r>
            <a:r>
              <a:rPr lang="en-US" b="1" dirty="0"/>
              <a:t>Status History.</a:t>
            </a:r>
          </a:p>
          <a:p>
            <a:r>
              <a:rPr lang="en-US" b="0" dirty="0"/>
              <a:t>To access the most current status, click on column header: </a:t>
            </a:r>
            <a:r>
              <a:rPr lang="en-US" b="1" dirty="0"/>
              <a:t>Date/Time </a:t>
            </a:r>
            <a:r>
              <a:rPr lang="en-US" b="0" dirty="0"/>
              <a:t>circled in orange.  This will sort the information, putting the newest data at the top of the table.</a:t>
            </a:r>
          </a:p>
          <a:p>
            <a:endParaRPr lang="en-US" b="0" dirty="0"/>
          </a:p>
          <a:p>
            <a:r>
              <a:rPr lang="en-US" b="1" dirty="0"/>
              <a:t>Note</a:t>
            </a:r>
            <a:r>
              <a:rPr lang="en-US" b="0" dirty="0"/>
              <a:t>:  If the Grant Specialist has questions or needs revisions, they will send you an email and push the Amendment back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TDA-GO will send an email notification to the Authorized Official, when it is time for them to sign the amendment.</a:t>
            </a:r>
          </a:p>
          <a:p>
            <a:r>
              <a:rPr lang="en-US" dirty="0"/>
              <a:t>The Authorized Official will go to the </a:t>
            </a:r>
            <a:r>
              <a:rPr lang="en-US" b="1" dirty="0"/>
              <a:t>Amendment Certification Form </a:t>
            </a:r>
            <a:r>
              <a:rPr lang="en-US" dirty="0"/>
              <a:t>and click the </a:t>
            </a:r>
            <a:r>
              <a:rPr lang="en-US" u="sng" dirty="0"/>
              <a:t>Grant Amendment </a:t>
            </a:r>
            <a:r>
              <a:rPr lang="en-US" dirty="0"/>
              <a:t>link circled in red and review the document.  If they approve, they will check their signature box and the system will automatically complete their name/title and date. The system will then send the amendment to TDA for final signature.  Once TDA approves, the process is complete, and the agreement status will go back to </a:t>
            </a:r>
            <a:r>
              <a:rPr lang="en-US" u="sng" dirty="0"/>
              <a:t>Grant Agreement Executed</a:t>
            </a:r>
            <a:r>
              <a:rPr lang="en-US" dirty="0"/>
              <a:t>.  Submissions can be made for payment requests, Material and Service Reports, or Performance Reports.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99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If you have amendment questions or need technical assistance, email: CDBGReporting@TexasAgriculture.gov or your grant specialist.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7B5536-7342-4511-A579-37832B0D2DC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78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 sure you have everything you’ll need to address details and questions in this form before you begin.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Once you are in the agreement to be amended, use the left navigation bar and scroll to the </a:t>
            </a:r>
            <a:r>
              <a:rPr lang="en-US" b="0" u="sng" dirty="0"/>
              <a:t>Status Options </a:t>
            </a:r>
            <a:r>
              <a:rPr lang="en-US" b="0" dirty="0"/>
              <a:t>section, then click </a:t>
            </a:r>
            <a:r>
              <a:rPr lang="en-US" b="1" dirty="0"/>
              <a:t>Begin New Amendment</a:t>
            </a:r>
            <a:r>
              <a:rPr lang="en-US" b="0" dirty="0"/>
              <a:t>.</a:t>
            </a:r>
          </a:p>
          <a:p>
            <a:endParaRPr lang="en-US" dirty="0"/>
          </a:p>
          <a:p>
            <a:r>
              <a:rPr lang="en-US" b="1" dirty="0"/>
              <a:t>Note:  </a:t>
            </a:r>
            <a:r>
              <a:rPr lang="en-US" dirty="0"/>
              <a:t>Do </a:t>
            </a:r>
            <a:r>
              <a:rPr lang="en-US" b="0" u="sng" dirty="0"/>
              <a:t>NOT</a:t>
            </a:r>
            <a:r>
              <a:rPr lang="en-US" dirty="0"/>
              <a:t> use the </a:t>
            </a:r>
            <a:r>
              <a:rPr lang="en-US" u="sng" dirty="0"/>
              <a:t>Amendment</a:t>
            </a:r>
            <a:r>
              <a:rPr lang="en-US" dirty="0"/>
              <a:t> section outlined in red to start.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85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Be sure to stop and read text in a pop-up to be sure you know which step/phase you are at.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Adding notes/details to these pop-ups will save you a lot of time later when searching status history to verify that a need was submitted or a TDA requested change has been sent to you to resolve.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Examples of Notes might be: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Remove portion of 6</a:t>
            </a:r>
            <a:r>
              <a:rPr lang="en-US" baseline="30000" dirty="0"/>
              <a:t>th</a:t>
            </a:r>
            <a:r>
              <a:rPr lang="en-US" dirty="0"/>
              <a:t> street water line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Extend contract 6 months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Move Engineer budget to Construction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Revisions made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Once you’ve entered your note, click </a:t>
            </a:r>
            <a:r>
              <a:rPr lang="en-US" b="1" dirty="0"/>
              <a:t>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32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go the </a:t>
            </a:r>
            <a:r>
              <a:rPr lang="en-US" u="sng" dirty="0"/>
              <a:t>Amendment</a:t>
            </a:r>
            <a:r>
              <a:rPr lang="en-US" dirty="0"/>
              <a:t> section and </a:t>
            </a:r>
            <a:r>
              <a:rPr lang="en-US" b="0" dirty="0"/>
              <a:t>click </a:t>
            </a:r>
            <a:r>
              <a:rPr lang="en-US" b="1" dirty="0"/>
              <a:t>Amendment Request Form</a:t>
            </a:r>
            <a:r>
              <a:rPr lang="en-US" b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99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Amendment number </a:t>
            </a:r>
            <a:r>
              <a:rPr lang="en-US" b="0" dirty="0"/>
              <a:t>will be </a:t>
            </a:r>
            <a:r>
              <a:rPr lang="en-US" dirty="0"/>
              <a:t>entered by TDA Staff and numbered sequential 1,2,3…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In the </a:t>
            </a:r>
            <a:r>
              <a:rPr lang="en-US" b="1" dirty="0"/>
              <a:t>Purpose of Amendment </a:t>
            </a:r>
            <a:r>
              <a:rPr lang="en-US" b="0" dirty="0"/>
              <a:t>field enter </a:t>
            </a:r>
            <a:r>
              <a:rPr lang="en-US" dirty="0"/>
              <a:t>a high level, clear simple reason for the request such as final quantity adjustments, extend contract 6 months,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dirty="0"/>
              <a:t>In the </a:t>
            </a:r>
            <a:r>
              <a:rPr lang="en-US" b="1" dirty="0"/>
              <a:t>Justification</a:t>
            </a:r>
            <a:r>
              <a:rPr lang="en-US" dirty="0"/>
              <a:t> field explain </a:t>
            </a:r>
            <a:r>
              <a:rPr lang="en-US" u="sng" dirty="0"/>
              <a:t>in great detail</a:t>
            </a:r>
            <a:r>
              <a:rPr lang="en-US" u="none" dirty="0"/>
              <a:t> </a:t>
            </a:r>
            <a:r>
              <a:rPr lang="en-US" i="1" dirty="0"/>
              <a:t>why</a:t>
            </a:r>
            <a:r>
              <a:rPr lang="en-US" dirty="0"/>
              <a:t> TDA should approve the request. The more details you give at the start could prevent a delay in processing.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i="1" dirty="0">
              <a:highlight>
                <a:srgbClr val="FFFF00"/>
              </a:highlight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Now we’ll get into the specifics for Exhibit A, B and/or C change requests.  Pay close attention to fields as there are dependencies that must be completed.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05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Exhibit A, there are 3 options for changes.</a:t>
            </a:r>
          </a:p>
          <a:p>
            <a:pPr marL="0" indent="0">
              <a:buNone/>
            </a:pPr>
            <a:r>
              <a:rPr lang="en-US" dirty="0"/>
              <a:t>A. Request Change to Performance Statement</a:t>
            </a:r>
          </a:p>
          <a:p>
            <a:pPr marL="0" indent="0">
              <a:buNone/>
            </a:pPr>
            <a:r>
              <a:rPr lang="en-US" dirty="0"/>
              <a:t>C. Request Change to Timeline</a:t>
            </a:r>
          </a:p>
          <a:p>
            <a:pPr marL="0" indent="0">
              <a:buNone/>
            </a:pPr>
            <a:r>
              <a:rPr lang="en-US" dirty="0"/>
              <a:t>D. Request Change to Special Conditions (This request type will be completed by TDA staff only.)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36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When you mark Exhibit A: A Request to change Performance Statement/Scope of Work, 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you must identify the requested changes.  </a:t>
            </a:r>
            <a:r>
              <a:rPr lang="en-US" i="0" dirty="0">
                <a:effectLst/>
                <a:latin typeface="Segoe UI" panose="020B0502040204020203" pitchFamily="34" charset="0"/>
              </a:rPr>
              <a:t>Please explain how the proposed changes still meet the Current Need as described in the Performance Statement, and any impact on beneficiaries.  Remember, to connect the dots - a clear explanation of </a:t>
            </a:r>
            <a:r>
              <a:rPr lang="en-US" i="0" u="sng" dirty="0">
                <a:effectLst/>
                <a:latin typeface="Segoe UI" panose="020B0502040204020203" pitchFamily="34" charset="0"/>
              </a:rPr>
              <a:t>what</a:t>
            </a:r>
            <a:r>
              <a:rPr lang="en-US" i="0" u="none" dirty="0">
                <a:effectLst/>
                <a:latin typeface="Segoe UI" panose="020B0502040204020203" pitchFamily="34" charset="0"/>
              </a:rPr>
              <a:t> you are requesting, along with the justification of </a:t>
            </a:r>
            <a:r>
              <a:rPr lang="en-US" i="0" u="sng" dirty="0">
                <a:effectLst/>
                <a:latin typeface="Segoe UI" panose="020B0502040204020203" pitchFamily="34" charset="0"/>
              </a:rPr>
              <a:t>why</a:t>
            </a:r>
            <a:r>
              <a:rPr lang="en-US" i="0" u="none" dirty="0">
                <a:effectLst/>
                <a:latin typeface="Segoe UI" panose="020B0502040204020203" pitchFamily="34" charset="0"/>
              </a:rPr>
              <a:t> as described previously, will avoid delays in the review process. </a:t>
            </a:r>
            <a:endParaRPr lang="en-US" i="0" dirty="0"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text in yellow is an example of a poor summary: Remove 300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l.f.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from 6</a:t>
            </a:r>
            <a:r>
              <a:rPr lang="en-US" b="0" i="0" baseline="3000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street.  The summary in the red box is what TDA will need: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Remove 300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lf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from the 6</a:t>
            </a:r>
            <a:r>
              <a:rPr lang="en-US" b="0" i="0" baseline="3000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</a:t>
            </a:r>
            <a: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 street water line.  As a result, remove 6 households from the 03J benefit area and 4 households from the 14A benefit area.  The remaining beneficiaries will still receive the intended first-time water service.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Once the summary is complete, click </a:t>
            </a:r>
            <a:r>
              <a:rPr lang="en-US" b="1" dirty="0"/>
              <a:t>HERE</a:t>
            </a:r>
            <a:r>
              <a:rPr lang="en-US" dirty="0"/>
              <a:t> to generate the </a:t>
            </a:r>
            <a:r>
              <a:rPr lang="en-US" u="sng" dirty="0"/>
              <a:t>Performance Statement Track Changes </a:t>
            </a:r>
            <a:r>
              <a:rPr lang="en-US" dirty="0"/>
              <a:t>document.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41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Depending on your system setup, look for a downloaded document titled </a:t>
            </a:r>
            <a:r>
              <a:rPr lang="en-US" b="1" dirty="0" err="1"/>
              <a:t>Gad_Track_Changes_doc</a:t>
            </a:r>
            <a:r>
              <a:rPr lang="en-US" b="1" dirty="0"/>
              <a:t>.</a:t>
            </a:r>
          </a:p>
          <a:p>
            <a:r>
              <a:rPr lang="en-US" b="0" dirty="0"/>
              <a:t>Open the downloaded Word document, </a:t>
            </a:r>
            <a:r>
              <a:rPr lang="en-US" b="0" i="0" dirty="0">
                <a:solidFill>
                  <a:srgbClr val="FF0000"/>
                </a:solidFill>
              </a:rPr>
              <a:t>turn on the </a:t>
            </a:r>
            <a:r>
              <a:rPr lang="en-US" b="0" i="0" u="sng" dirty="0">
                <a:solidFill>
                  <a:srgbClr val="FF0000"/>
                </a:solidFill>
              </a:rPr>
              <a:t>track changes feature</a:t>
            </a:r>
            <a:r>
              <a:rPr lang="en-US" b="0" i="0" dirty="0">
                <a:solidFill>
                  <a:srgbClr val="FF0000"/>
                </a:solidFill>
              </a:rPr>
              <a:t>, and complete any edits being requested.  </a:t>
            </a:r>
            <a:r>
              <a:rPr lang="en-US" b="0" dirty="0"/>
              <a:t>Remember to </a:t>
            </a:r>
            <a:r>
              <a:rPr lang="en-US" b="1" dirty="0"/>
              <a:t>Save As </a:t>
            </a:r>
            <a:r>
              <a:rPr lang="en-US" b="0" dirty="0"/>
              <a:t>the document to your computer.  Go back to the Exhibit A: A page and click </a:t>
            </a:r>
            <a:r>
              <a:rPr lang="en-US" b="1" dirty="0"/>
              <a:t>Select</a:t>
            </a:r>
            <a:r>
              <a:rPr lang="en-US" b="0" dirty="0"/>
              <a:t> to search for and select the document or drag/drop the file as outlined in the field.</a:t>
            </a:r>
            <a:r>
              <a:rPr lang="en-US" b="1" dirty="0"/>
              <a:t>  </a:t>
            </a:r>
          </a:p>
          <a:p>
            <a:r>
              <a:rPr lang="en-US" dirty="0"/>
              <a:t>Remember to add any supporting documents at the bottom of the screen and click the </a:t>
            </a:r>
            <a:r>
              <a:rPr lang="en-US" b="1" dirty="0"/>
              <a:t>Save</a:t>
            </a:r>
            <a:r>
              <a:rPr lang="en-US" dirty="0"/>
              <a:t> button.</a:t>
            </a: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A1B886-8946-4D9C-BABD-17B13655BA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41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3A467-4077-42B4-BD64-4B370ED5E44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13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07C3E-3F5D-48E0-8D54-D3D4003785C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613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E6785-233F-4ED1-9B95-A1331D4934D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8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2E8C-8F2B-42F6-939E-179B4C34678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16CCC6-14F3-4CE3-B8D9-9B1F218C746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05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4F898-55BD-4336-8C23-AFAF3D2DC9A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34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490D8C-341B-4586-8F95-E6442969097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3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652E8E-824C-4635-A0D4-26F6258DC4C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56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AC3DBC-80C4-42C5-9205-C6C47B097FD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4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B2E8C-8F2B-42F6-939E-179B4C34678C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DE3553-A525-4E9F-AA24-642396A8CC2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996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43D7E2-C1EB-4313-9BBF-7397D87A278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9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53B6B-8A30-4F31-A802-687EBA151B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60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09113-63A8-47E2-87DD-E9A2515815C8}" type="datetimeFigureOut">
              <a:rPr lang="en-US" smtClean="0"/>
              <a:t>3/15/2022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Slide &lt;#&gt; of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D367-BF75-49F3-83B0-BD70987F7B9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A516C7-7DB5-4DA8-8E94-6291E75921F1}"/>
              </a:ext>
            </a:extLst>
          </p:cNvPr>
          <p:cNvSpPr/>
          <p:nvPr userDrawn="1"/>
        </p:nvSpPr>
        <p:spPr>
          <a:xfrm>
            <a:off x="7789468" y="0"/>
            <a:ext cx="1354532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D5CAE-4D40-4CA2-B8AF-DCF635AD241C}"/>
              </a:ext>
            </a:extLst>
          </p:cNvPr>
          <p:cNvSpPr/>
          <p:nvPr userDrawn="1"/>
        </p:nvSpPr>
        <p:spPr>
          <a:xfrm>
            <a:off x="0" y="1140597"/>
            <a:ext cx="6553200" cy="45719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C64142-9C80-4792-AC62-D827B1C43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3" r="39019" b="35272"/>
          <a:stretch/>
        </p:blipFill>
        <p:spPr>
          <a:xfrm>
            <a:off x="-16616" y="219631"/>
            <a:ext cx="931679" cy="86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0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mailto:CDBGApps@TexasAgriculture.gov" TargetMode="External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3474" y="-15240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307306"/>
            <a:ext cx="9144000" cy="2550695"/>
          </a:xfrm>
          <a:prstGeom prst="rect">
            <a:avLst/>
          </a:prstGeom>
          <a:solidFill>
            <a:srgbClr val="2C31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3" y="506844"/>
            <a:ext cx="8121931" cy="26161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4305348"/>
            <a:ext cx="9144002" cy="61137"/>
          </a:xfrm>
          <a:prstGeom prst="rect">
            <a:avLst/>
          </a:prstGeom>
          <a:solidFill>
            <a:srgbClr val="BF994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8405" tIns="19202" rIns="38405" bIns="19202" rtlCol="0" anchor="ctr"/>
          <a:lstStyle/>
          <a:p>
            <a:pPr marL="0" marR="0" lvl="0" indent="0" defTabSz="76794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0" cap="none" spc="0" normalizeH="0" baseline="0" noProof="0">
              <a:ln>
                <a:noFill/>
              </a:ln>
              <a:solidFill>
                <a:srgbClr val="3343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149" y="4495800"/>
            <a:ext cx="8763000" cy="11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D5B52F"/>
                </a:solidFill>
                <a:latin typeface="Arial Nova" panose="020B0504020202020204" pitchFamily="34" charset="0"/>
              </a:rPr>
              <a:t>Texas Community Development Block Grant Program</a:t>
            </a:r>
            <a:r>
              <a:rPr lang="en-US" sz="2400" b="1" dirty="0">
                <a:solidFill>
                  <a:srgbClr val="D5B52F"/>
                </a:solidFill>
                <a:latin typeface="Arial Nova" panose="020B05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00" b="1" dirty="0">
                <a:solidFill>
                  <a:srgbClr val="D5B52F"/>
                </a:solidFill>
                <a:latin typeface="Arial Nova" panose="020B0504020202020204" pitchFamily="34" charset="0"/>
              </a:rPr>
              <a:t>CDBG Over Coffee:  Amendments in TDA-GO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1721D25-9ACD-496C-B8EE-3446F0F88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3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9"/>
    </mc:Choice>
    <mc:Fallback xmlns="">
      <p:transition spd="slow" advTm="44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60FC362F-9077-4A4E-8B37-53BFBED896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115689"/>
            <a:ext cx="6704938" cy="1011237"/>
          </a:xfrm>
        </p:spPr>
        <p:txBody>
          <a:bodyPr>
            <a:normAutofit/>
          </a:bodyPr>
          <a:lstStyle/>
          <a:p>
            <a:pPr algn="l"/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Exhibit A: 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</a:br>
            <a:r>
              <a:rPr kumimoji="0" lang="en-US" sz="22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cont.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Change to Performance Statement</a:t>
            </a:r>
            <a:endParaRPr lang="en-US" sz="2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70CBBD-7CFA-4212-942D-D8BD6262A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06" y="2113531"/>
            <a:ext cx="7562850" cy="43624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E307BC-B439-45C3-8F92-78F4F396F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2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82"/>
    </mc:Choice>
    <mc:Fallback xmlns="">
      <p:transition spd="slow" advTm="30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629" y="1073025"/>
            <a:ext cx="7022769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Question 1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8C960C-6EF6-48CE-9919-878786D31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62" y="2408634"/>
            <a:ext cx="6194108" cy="427386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B08DABC-05DB-42AE-9CC1-EE15B290E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79"/>
    </mc:Choice>
    <mc:Fallback xmlns="">
      <p:transition spd="slow" advTm="17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880416"/>
            <a:ext cx="7022769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Question 2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BA1AF91-2A73-49D6-BC91-5783BDAD7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2707105"/>
            <a:ext cx="8648700" cy="33528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9CB62A-D239-4863-8FFF-B2C94EEED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9"/>
    </mc:Choice>
    <mc:Fallback xmlns="">
      <p:transition spd="slow" advTm="1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883044"/>
            <a:ext cx="7022769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Question 3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2255AD-DDF6-4AF4-B846-8E6C2CBE76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791"/>
          <a:stretch/>
        </p:blipFill>
        <p:spPr>
          <a:xfrm>
            <a:off x="409575" y="2609850"/>
            <a:ext cx="8324850" cy="14287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2447F1-BF33-4710-8860-BF65FBB5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42"/>
    </mc:Choice>
    <mc:Fallback xmlns="">
      <p:transition spd="slow" advTm="1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11" name="Title 8">
            <a:extLst>
              <a:ext uri="{FF2B5EF4-FFF2-40B4-BE49-F238E27FC236}">
                <a16:creationId xmlns:a16="http://schemas.microsoft.com/office/drawing/2014/main" id="{CD9888DC-3CA2-4B7E-931F-7805EFA156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219200"/>
            <a:ext cx="7023100" cy="914400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Question 4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FB6BF8-950B-4E9F-8540-FAF799253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" y="2667000"/>
            <a:ext cx="8808720" cy="259889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288C95-4777-44D5-B48A-C6301112A1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0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00"/>
    </mc:Choice>
    <mc:Fallback xmlns="">
      <p:transition spd="slow" advTm="5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5" name="Title 8">
            <a:extLst>
              <a:ext uri="{FF2B5EF4-FFF2-40B4-BE49-F238E27FC236}">
                <a16:creationId xmlns:a16="http://schemas.microsoft.com/office/drawing/2014/main" id="{C548EE99-877E-4BAD-BD90-BBC9CED0250C}"/>
              </a:ext>
            </a:extLst>
          </p:cNvPr>
          <p:cNvSpPr txBox="1">
            <a:spLocks/>
          </p:cNvSpPr>
          <p:nvPr/>
        </p:nvSpPr>
        <p:spPr>
          <a:xfrm>
            <a:off x="762000" y="1219200"/>
            <a:ext cx="70231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prstClr val="black"/>
                </a:solidFill>
                <a:latin typeface="Arial Nova" panose="020B0504020202020204" pitchFamily="34" charset="0"/>
              </a:rPr>
              <a:t>Proposed CDBG Performance Statement Revisions: </a:t>
            </a:r>
            <a:r>
              <a:rPr lang="en-US" sz="2300" b="1" dirty="0">
                <a:solidFill>
                  <a:prstClr val="black"/>
                </a:solidFill>
                <a:latin typeface="Arial Nova" panose="020B0504020202020204" pitchFamily="34" charset="0"/>
              </a:rPr>
              <a:t>Question 5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6EB21-669E-424D-AA28-468BEF425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026" y="2534031"/>
            <a:ext cx="8725948" cy="178993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3DD665-81CB-46EB-BF69-6AC438BE8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2"/>
    </mc:Choice>
    <mc:Fallback xmlns="">
      <p:transition spd="slow" advTm="3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261020D2-D699-4B59-9C05-7838FF727DF5}"/>
              </a:ext>
            </a:extLst>
          </p:cNvPr>
          <p:cNvSpPr txBox="1">
            <a:spLocks/>
          </p:cNvSpPr>
          <p:nvPr/>
        </p:nvSpPr>
        <p:spPr>
          <a:xfrm>
            <a:off x="685800" y="1143000"/>
            <a:ext cx="70231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prstClr val="black"/>
                </a:solidFill>
                <a:latin typeface="Arial Nova" panose="020B0504020202020204" pitchFamily="34" charset="0"/>
              </a:rPr>
              <a:t>Proposed CDBG Performance Statement Revisions: </a:t>
            </a:r>
            <a:r>
              <a:rPr lang="en-US" sz="2300" b="1" dirty="0">
                <a:solidFill>
                  <a:prstClr val="black"/>
                </a:solidFill>
                <a:latin typeface="Arial Nova" panose="020B0504020202020204" pitchFamily="34" charset="0"/>
              </a:rPr>
              <a:t>Question 6 - 8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A639F2-CADE-4B99-B0D5-409409D17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36" y="2514600"/>
            <a:ext cx="8640128" cy="359035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CEA264-1A6C-443E-98D4-595364177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15"/>
    </mc:Choice>
    <mc:Fallback xmlns="">
      <p:transition spd="slow" advTm="49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191" y="880416"/>
            <a:ext cx="6982785" cy="1143000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Proposed CDBG Performance Statement Revisions</a:t>
            </a:r>
            <a:endParaRPr lang="en-US" sz="2800" b="1" dirty="0">
              <a:latin typeface="Arial Nova" panose="020B05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7BE29-BE22-451C-9A20-FFF55697D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15" y="2274908"/>
            <a:ext cx="8186738" cy="390048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C3FB31-5D48-47E3-972D-D9EF0A73D3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45"/>
    </mc:Choice>
    <mc:Fallback xmlns="">
      <p:transition spd="slow" advTm="77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115311"/>
            <a:ext cx="6794170" cy="872472"/>
          </a:xfrm>
        </p:spPr>
        <p:txBody>
          <a:bodyPr>
            <a:no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Exhibit A: C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</a:b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Change to Timeline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F1BCEF-D02A-4E26-A4BE-2DC7F9D98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55" y="1987783"/>
            <a:ext cx="6998208" cy="479564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BE71CA-AC11-40CF-8B90-08BF447AB4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28"/>
    </mc:Choice>
    <mc:Fallback xmlns="">
      <p:transition spd="slow" advTm="8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219200"/>
            <a:ext cx="6794170" cy="872472"/>
          </a:xfrm>
        </p:spPr>
        <p:txBody>
          <a:bodyPr>
            <a:normAutofit/>
          </a:bodyPr>
          <a:lstStyle/>
          <a:p>
            <a:pPr algn="l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Exhibit B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</a:b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Change to Budget</a:t>
            </a: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458F0-EA02-431F-BCB5-7F986398E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12" y="2743200"/>
            <a:ext cx="8867775" cy="34385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2DA976A-CFC2-469D-8901-7E71B730F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90"/>
    </mc:Choice>
    <mc:Fallback xmlns="">
      <p:transition spd="slow" advTm="33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46FF93-4CD2-4BAE-9146-C8C64483548B}"/>
              </a:ext>
            </a:extLst>
          </p:cNvPr>
          <p:cNvSpPr txBox="1"/>
          <p:nvPr/>
        </p:nvSpPr>
        <p:spPr>
          <a:xfrm>
            <a:off x="598546" y="1141630"/>
            <a:ext cx="6702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Nova" panose="020B0504020202020204" pitchFamily="34" charset="0"/>
              </a:rPr>
              <a:t>Important!  </a:t>
            </a:r>
          </a:p>
        </p:txBody>
      </p: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03DA08A0-B7C9-46AF-8042-67F44AC45D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455407"/>
              </p:ext>
            </p:extLst>
          </p:nvPr>
        </p:nvGraphicFramePr>
        <p:xfrm>
          <a:off x="1010252" y="2111089"/>
          <a:ext cx="5736101" cy="15849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736101">
                  <a:extLst>
                    <a:ext uri="{9D8B030D-6E8A-4147-A177-3AD203B41FA5}">
                      <a16:colId xmlns:a16="http://schemas.microsoft.com/office/drawing/2014/main" val="150841127"/>
                    </a:ext>
                  </a:extLst>
                </a:gridCol>
              </a:tblGrid>
              <a:tr h="24338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Nova" panose="020B0504020202020204" pitchFamily="34" charset="0"/>
                        </a:rPr>
                        <a:t>CANNOT START NEW</a:t>
                      </a:r>
                    </a:p>
                  </a:txBody>
                  <a:tcPr>
                    <a:solidFill>
                      <a:srgbClr val="CC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210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sz="2000" dirty="0">
                          <a:latin typeface="Arial Nova" panose="020B0504020202020204" pitchFamily="34" charset="0"/>
                        </a:rPr>
                        <a:t> Payment requests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8099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sz="2000" dirty="0">
                          <a:latin typeface="Arial Nova" panose="020B0504020202020204" pitchFamily="34" charset="0"/>
                        </a:rPr>
                        <a:t>MSR reports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11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sz="2000" dirty="0">
                          <a:latin typeface="Arial Nova" panose="020B0504020202020204" pitchFamily="34" charset="0"/>
                        </a:rPr>
                        <a:t>Performance reports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7206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82E3478-06C2-41A9-876D-C4986FD284EA}"/>
              </a:ext>
            </a:extLst>
          </p:cNvPr>
          <p:cNvSpPr txBox="1"/>
          <p:nvPr/>
        </p:nvSpPr>
        <p:spPr>
          <a:xfrm>
            <a:off x="826157" y="4617665"/>
            <a:ext cx="624773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 Nova" panose="020B0504020202020204" pitchFamily="34" charset="0"/>
              </a:rPr>
              <a:t>Location Maps!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8EE15A-08F5-4DE3-B819-1B1560E35D0A}"/>
              </a:ext>
            </a:extLst>
          </p:cNvPr>
          <p:cNvSpPr txBox="1"/>
          <p:nvPr/>
        </p:nvSpPr>
        <p:spPr>
          <a:xfrm>
            <a:off x="754433" y="5231958"/>
            <a:ext cx="62477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 Nova" panose="020B0504020202020204" pitchFamily="34" charset="0"/>
              </a:rPr>
              <a:t>Consultants can complete or make revisions, but </a:t>
            </a:r>
            <a:r>
              <a:rPr lang="en-US" sz="2100" b="1" dirty="0">
                <a:latin typeface="Arial Nova" panose="020B0504020202020204" pitchFamily="34" charset="0"/>
              </a:rPr>
              <a:t>the AO must submit</a:t>
            </a:r>
            <a:endParaRPr lang="en-US" sz="2100" dirty="0">
              <a:latin typeface="Arial Nova" panose="020B05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13F2B7-20BC-4225-BB51-EF93BB0AC09E}"/>
              </a:ext>
            </a:extLst>
          </p:cNvPr>
          <p:cNvSpPr txBox="1"/>
          <p:nvPr/>
        </p:nvSpPr>
        <p:spPr>
          <a:xfrm>
            <a:off x="882344" y="6174762"/>
            <a:ext cx="59919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Arial Nova" panose="020B0504020202020204" pitchFamily="34" charset="0"/>
                <a:cs typeface="Arial" panose="020B0604020202020204" pitchFamily="34" charset="0"/>
              </a:rPr>
              <a:t>Save is </a:t>
            </a:r>
            <a:r>
              <a:rPr lang="en-US" sz="2100" b="1" dirty="0">
                <a:latin typeface="Arial Nova" panose="020B0504020202020204" pitchFamily="34" charset="0"/>
                <a:cs typeface="Arial" panose="020B0604020202020204" pitchFamily="34" charset="0"/>
              </a:rPr>
              <a:t>NOT</a:t>
            </a:r>
            <a:r>
              <a:rPr lang="en-US" sz="2100" dirty="0">
                <a:latin typeface="Arial Nova" panose="020B0504020202020204" pitchFamily="34" charset="0"/>
                <a:cs typeface="Arial" panose="020B0604020202020204" pitchFamily="34" charset="0"/>
              </a:rPr>
              <a:t> Submit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004590-F0B2-49FD-8890-356C56FB8BA5}"/>
              </a:ext>
            </a:extLst>
          </p:cNvPr>
          <p:cNvSpPr txBox="1"/>
          <p:nvPr/>
        </p:nvSpPr>
        <p:spPr>
          <a:xfrm>
            <a:off x="2010822" y="1664850"/>
            <a:ext cx="387840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Nova" panose="020B0504020202020204" pitchFamily="34" charset="0"/>
              </a:rPr>
              <a:t>Once an Amendment is </a:t>
            </a:r>
            <a:r>
              <a:rPr lang="en-US" sz="2000" b="1" dirty="0">
                <a:latin typeface="Arial Nova" panose="020B0504020202020204" pitchFamily="34" charset="0"/>
              </a:rPr>
              <a:t>Started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7A776-1214-4D09-9DD1-B00C0DAC3D3A}"/>
              </a:ext>
            </a:extLst>
          </p:cNvPr>
          <p:cNvSpPr txBox="1"/>
          <p:nvPr/>
        </p:nvSpPr>
        <p:spPr>
          <a:xfrm>
            <a:off x="1128379" y="3816032"/>
            <a:ext cx="57991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 Nova" panose="020B0504020202020204" pitchFamily="34" charset="0"/>
              </a:rPr>
              <a:t>Must</a:t>
            </a:r>
            <a:r>
              <a:rPr lang="en-US" sz="2100" dirty="0">
                <a:latin typeface="Arial Nova" panose="020B0504020202020204" pitchFamily="34" charset="0"/>
              </a:rPr>
              <a:t> contact your Grant Specialist </a:t>
            </a:r>
            <a:r>
              <a:rPr lang="en-US" sz="2100" b="1" i="1" dirty="0">
                <a:highlight>
                  <a:srgbClr val="FFFF00"/>
                </a:highlight>
                <a:latin typeface="Arial Nova" panose="020B0504020202020204" pitchFamily="34" charset="0"/>
              </a:rPr>
              <a:t>before</a:t>
            </a:r>
            <a:r>
              <a:rPr lang="en-US" sz="2100" b="1" i="1" dirty="0">
                <a:latin typeface="Arial Nova" panose="020B0504020202020204" pitchFamily="34" charset="0"/>
              </a:rPr>
              <a:t> </a:t>
            </a:r>
            <a:r>
              <a:rPr lang="en-US" sz="2100" dirty="0">
                <a:latin typeface="Arial Nova" panose="020B0504020202020204" pitchFamily="34" charset="0"/>
              </a:rPr>
              <a:t>starting an Amendment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6E006A5-E374-4D73-BAE5-2D50E9769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93"/>
    </mc:Choice>
    <mc:Fallback xmlns="">
      <p:transition spd="slow" advTm="74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219200"/>
            <a:ext cx="6794170" cy="87247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 Nova" panose="020B0504020202020204" pitchFamily="34" charset="0"/>
              </a:rPr>
              <a:t>What next?</a:t>
            </a:r>
            <a:br>
              <a:rPr lang="en-US" sz="2800" b="1" dirty="0">
                <a:latin typeface="Arial Nova" panose="020B0504020202020204" pitchFamily="34" charset="0"/>
              </a:rPr>
            </a:br>
            <a:endParaRPr lang="en-US" sz="2300" b="1" dirty="0">
              <a:latin typeface="Arial Nova" panose="020B0504020202020204" pitchFamily="34" charset="0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EAC500-E49F-49D3-8E57-59E8FD44A8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7" t="43370" r="9835" b="8325"/>
          <a:stretch/>
        </p:blipFill>
        <p:spPr>
          <a:xfrm>
            <a:off x="1359231" y="1824934"/>
            <a:ext cx="5181600" cy="160406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40ABB3-A267-4B6F-B782-31380F747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734"/>
            <a:ext cx="9010650" cy="17526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DD2E4C6-4B2E-46F1-9964-89394A9782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8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1"/>
    </mc:Choice>
    <mc:Fallback xmlns="">
      <p:transition spd="slow" advTm="47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880416"/>
            <a:ext cx="6794170" cy="87247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 Nova" panose="020B0504020202020204" pitchFamily="34" charset="0"/>
              </a:rPr>
              <a:t>Authorized Official Signature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10F6A-36F4-4BA0-9AF5-06DE3563F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062" y="1893597"/>
            <a:ext cx="6093238" cy="465277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B9904F-60B2-4646-A932-A34704AD1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0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19"/>
    </mc:Choice>
    <mc:Fallback xmlns="">
      <p:transition spd="slow" advTm="54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rgbClr val="2C31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-1" y="4942839"/>
            <a:ext cx="9144001" cy="1915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405" tIns="19202" rIns="38405" bIns="19202"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4942840"/>
            <a:ext cx="5943600" cy="1915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050722-7749-49C0-9CAA-87DF245E7541}"/>
              </a:ext>
            </a:extLst>
          </p:cNvPr>
          <p:cNvSpPr txBox="1"/>
          <p:nvPr/>
        </p:nvSpPr>
        <p:spPr>
          <a:xfrm>
            <a:off x="238012" y="228600"/>
            <a:ext cx="866797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 Nova" panose="020B0504020202020204" pitchFamily="34" charset="0"/>
              </a:rPr>
              <a:t>For Questions or Technical Assistance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FF00"/>
                </a:solidFill>
                <a:latin typeface="Arial Nova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CDBGReporting@TexasAgriculture.gov</a:t>
            </a:r>
            <a:endParaRPr lang="en-US" sz="2400" b="1" dirty="0">
              <a:solidFill>
                <a:srgbClr val="FFFF00"/>
              </a:solidFill>
              <a:latin typeface="Arial Nova" panose="020B0504020202020204" pitchFamily="34" charset="0"/>
            </a:endParaRPr>
          </a:p>
          <a:p>
            <a:endParaRPr lang="en-US" sz="2800" dirty="0">
              <a:solidFill>
                <a:srgbClr val="FFFF00"/>
              </a:solidFill>
              <a:latin typeface="Arial Nova" panose="020B05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3200" dirty="0">
              <a:solidFill>
                <a:schemeClr val="bg1"/>
              </a:solidFill>
              <a:latin typeface="Arial Nova" panose="020B05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895D491-A904-41A7-8E48-7B02F9794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5"/>
    </mc:Choice>
    <mc:Fallback xmlns="">
      <p:transition spd="slow" advTm="17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337328"/>
            <a:ext cx="7010400" cy="1174944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 dirty="0">
                <a:latin typeface="Arial Nova" panose="020B0504020202020204" pitchFamily="34" charset="0"/>
              </a:rPr>
              <a:t>Start an Amendment</a:t>
            </a:r>
            <a:br>
              <a:rPr lang="en-US" sz="3200" dirty="0">
                <a:latin typeface="Arial Nova" panose="020B0504020202020204" pitchFamily="34" charset="0"/>
              </a:rPr>
            </a:br>
            <a:r>
              <a:rPr lang="en-US" sz="2600" dirty="0">
                <a:latin typeface="Arial Nova" panose="020B0504020202020204" pitchFamily="34" charset="0"/>
              </a:rPr>
              <a:t>Status Options &gt; Begin New Amendment</a:t>
            </a:r>
            <a:br>
              <a:rPr lang="en-US" sz="3200" dirty="0">
                <a:latin typeface="Arial Nova" panose="020B0504020202020204" pitchFamily="34" charset="0"/>
              </a:rPr>
            </a:br>
            <a:endParaRPr lang="en-US" sz="3200" dirty="0">
              <a:latin typeface="Arial Nova" panose="020B05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72C066-0DA1-45E6-A5D4-40126C32F20E}"/>
              </a:ext>
            </a:extLst>
          </p:cNvPr>
          <p:cNvSpPr txBox="1"/>
          <p:nvPr/>
        </p:nvSpPr>
        <p:spPr>
          <a:xfrm>
            <a:off x="5410198" y="2984573"/>
            <a:ext cx="176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 Nova" panose="020B0504020202020204" pitchFamily="34" charset="0"/>
              </a:rPr>
              <a:t>Do not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B11AAD-30F1-444D-B64E-44212C137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16" y="2512272"/>
            <a:ext cx="4099084" cy="392649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39DEA-6FED-4493-B199-CFDFE32857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21" t="14815" b="-555"/>
          <a:stretch/>
        </p:blipFill>
        <p:spPr>
          <a:xfrm>
            <a:off x="4935319" y="3472514"/>
            <a:ext cx="2717905" cy="308700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4D1B57-B7A8-4432-9C6B-1B9394997B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8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33"/>
    </mc:Choice>
    <mc:Fallback xmlns="">
      <p:transition spd="slow" advTm="2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143000"/>
            <a:ext cx="3504538" cy="948672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latin typeface="Arial Nova" panose="020B0504020202020204" pitchFamily="34" charset="0"/>
              </a:rPr>
              <a:t>Notes Pop-Up</a:t>
            </a:r>
            <a:br>
              <a:rPr lang="en-US" sz="3200" dirty="0">
                <a:latin typeface="Arial Nova" panose="020B0504020202020204" pitchFamily="34" charset="0"/>
              </a:rPr>
            </a:br>
            <a:endParaRPr lang="en-US" sz="3200" dirty="0">
              <a:latin typeface="Arial Nova" panose="020B05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2C35A6-007D-4B7F-9CA1-439291C43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2091672"/>
            <a:ext cx="6296025" cy="344805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E0A55C8-3471-44BA-B5A1-948D11F69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02"/>
    </mc:Choice>
    <mc:Fallback xmlns="">
      <p:transition spd="slow" advTm="4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171700"/>
            <a:ext cx="4419600" cy="2514600"/>
          </a:xfrm>
        </p:spPr>
        <p:txBody>
          <a:bodyPr>
            <a:normAutofit/>
          </a:bodyPr>
          <a:lstStyle/>
          <a:p>
            <a:pPr algn="l"/>
            <a:r>
              <a:rPr lang="en-US" sz="2600" dirty="0">
                <a:latin typeface="Arial Nova" panose="020B0504020202020204" pitchFamily="34" charset="0"/>
              </a:rPr>
              <a:t>Left navigation bar, under </a:t>
            </a:r>
            <a:r>
              <a:rPr lang="en-US" sz="2600" u="sng" dirty="0">
                <a:latin typeface="Arial Nova" panose="020B0504020202020204" pitchFamily="34" charset="0"/>
              </a:rPr>
              <a:t>Amendment</a:t>
            </a:r>
            <a:r>
              <a:rPr lang="en-US" sz="2600" dirty="0">
                <a:latin typeface="Arial Nova" panose="020B0504020202020204" pitchFamily="34" charset="0"/>
              </a:rPr>
              <a:t>, click </a:t>
            </a:r>
            <a:r>
              <a:rPr lang="en-US" sz="2600" b="1" dirty="0">
                <a:latin typeface="Arial Nova" panose="020B0504020202020204" pitchFamily="34" charset="0"/>
              </a:rPr>
              <a:t>Amendment Request Form</a:t>
            </a:r>
            <a:br>
              <a:rPr lang="en-US" sz="2600" dirty="0">
                <a:latin typeface="Arial Nova" panose="020B0504020202020204" pitchFamily="34" charset="0"/>
              </a:rPr>
            </a:br>
            <a:br>
              <a:rPr lang="en-US" sz="3200" dirty="0">
                <a:latin typeface="Arial Nova" panose="020B0504020202020204" pitchFamily="34" charset="0"/>
              </a:rPr>
            </a:br>
            <a:endParaRPr lang="en-US" sz="3200" dirty="0">
              <a:latin typeface="Arial Nova" panose="020B05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9E589-B581-4EDC-9438-68DF624BF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392"/>
          <a:stretch/>
        </p:blipFill>
        <p:spPr>
          <a:xfrm>
            <a:off x="904902" y="1332411"/>
            <a:ext cx="1981200" cy="51763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222E20E-4016-42FF-8C16-4C66B2A41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2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7"/>
    </mc:Choice>
    <mc:Fallback xmlns="">
      <p:transition spd="slow" advTm="8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631" y="1337328"/>
            <a:ext cx="6794170" cy="713280"/>
          </a:xfrm>
        </p:spPr>
        <p:txBody>
          <a:bodyPr/>
          <a:lstStyle/>
          <a:p>
            <a:pPr algn="l"/>
            <a:r>
              <a:rPr lang="en-US" sz="3100" b="1" dirty="0">
                <a:latin typeface="Arial Nova" panose="020B0504020202020204" pitchFamily="34" charset="0"/>
              </a:rPr>
              <a:t>Amendment Request 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A8675-7937-4F47-968E-776A888F3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42" y="1396986"/>
            <a:ext cx="6975348" cy="51526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5D7AAA0-5513-4D0E-A6AE-238C98B7B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3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15"/>
    </mc:Choice>
    <mc:Fallback xmlns="">
      <p:transition spd="slow" advTm="49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5B3681-68E3-4F95-9D41-813896EEC6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563"/>
          <a:stretch/>
        </p:blipFill>
        <p:spPr>
          <a:xfrm>
            <a:off x="609600" y="2725465"/>
            <a:ext cx="6683378" cy="27952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Title 8">
            <a:extLst>
              <a:ext uri="{FF2B5EF4-FFF2-40B4-BE49-F238E27FC236}">
                <a16:creationId xmlns:a16="http://schemas.microsoft.com/office/drawing/2014/main" id="{004E4D19-345D-415A-8DC4-ABF293D4A0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631" y="1337328"/>
            <a:ext cx="6794170" cy="948672"/>
          </a:xfrm>
        </p:spPr>
        <p:txBody>
          <a:bodyPr>
            <a:noAutofit/>
          </a:bodyPr>
          <a:lstStyle/>
          <a:p>
            <a:pPr algn="l"/>
            <a:r>
              <a:rPr lang="en-US" sz="3100" b="1" dirty="0">
                <a:latin typeface="Arial Nova" panose="020B0504020202020204" pitchFamily="34" charset="0"/>
              </a:rPr>
              <a:t>Amendment Request Form: </a:t>
            </a:r>
            <a:br>
              <a:rPr lang="en-US" sz="3100" b="1" dirty="0">
                <a:latin typeface="Arial Nova" panose="020B0504020202020204" pitchFamily="34" charset="0"/>
              </a:rPr>
            </a:br>
            <a:r>
              <a:rPr lang="en-US" sz="2300" b="1" dirty="0">
                <a:latin typeface="Arial Nova" panose="020B0504020202020204" pitchFamily="34" charset="0"/>
              </a:rPr>
              <a:t>Exhibit 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5C7B713-D423-490B-835C-B454EC4071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1"/>
    </mc:Choice>
    <mc:Fallback xmlns="">
      <p:transition spd="slow" advTm="21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A14C51D-F1FD-41A5-B6C7-D89411CBE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731" y="1107567"/>
            <a:ext cx="6794170" cy="831408"/>
          </a:xfrm>
        </p:spPr>
        <p:txBody>
          <a:bodyPr>
            <a:normAutofit fontScale="90000"/>
          </a:bodyPr>
          <a:lstStyle/>
          <a:p>
            <a:pPr algn="l"/>
            <a:r>
              <a:rPr lang="en-US" sz="3100" b="1" dirty="0">
                <a:latin typeface="Arial Nova" panose="020B0504020202020204" pitchFamily="34" charset="0"/>
              </a:rPr>
              <a:t>Exhibit A: A</a:t>
            </a:r>
            <a:br>
              <a:rPr lang="en-US" sz="3100" b="1" dirty="0">
                <a:latin typeface="Arial Nova" panose="020B0504020202020204" pitchFamily="34" charset="0"/>
              </a:rPr>
            </a:br>
            <a:r>
              <a:rPr lang="en-US" sz="2600" b="1" dirty="0">
                <a:latin typeface="Arial Nova" panose="020B0504020202020204" pitchFamily="34" charset="0"/>
              </a:rPr>
              <a:t>Change to Performance Statement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D78E3C-EBEE-480B-B3FE-15C06EAB9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56" y="2121556"/>
            <a:ext cx="7600950" cy="33718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926B22-E4C6-493C-8BAB-2682A54B7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816" y="3383280"/>
            <a:ext cx="4847142" cy="16764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C109C4-4EBA-48E6-8D42-860402D6A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6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2"/>
    </mc:Choice>
    <mc:Fallback xmlns="">
      <p:transition spd="slow" advTm="764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15062" y="349194"/>
            <a:ext cx="6069939" cy="531222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r>
              <a:rPr lang="en-US" sz="3200" b="1" dirty="0">
                <a:solidFill>
                  <a:srgbClr val="1E3C78"/>
                </a:solidFill>
                <a:latin typeface="Arial Nova" panose="020B0504020202020204" pitchFamily="34" charset="0"/>
                <a:ea typeface="Playfair Display" charset="0"/>
                <a:cs typeface="Arial" panose="020B0604020202020204" pitchFamily="34" charset="0"/>
              </a:rPr>
              <a:t>Amendments in TDA-GO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91F79FF-49B8-498A-8C55-720564E5B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062" y="1219200"/>
            <a:ext cx="6704938" cy="1011237"/>
          </a:xfrm>
        </p:spPr>
        <p:txBody>
          <a:bodyPr>
            <a:normAutofit/>
          </a:bodyPr>
          <a:lstStyle/>
          <a:p>
            <a:pPr algn="l"/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Exhibit A: A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</a:b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cont.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Change to Performance Statement</a:t>
            </a:r>
            <a:endParaRPr lang="en-US" sz="23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9C2E5C-9C1A-42A4-8ED5-870C56690F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7517" r="54652" b="-1096"/>
          <a:stretch/>
        </p:blipFill>
        <p:spPr>
          <a:xfrm>
            <a:off x="304796" y="2545156"/>
            <a:ext cx="3376701" cy="16809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0E7266-E700-4542-A046-FC86C1762413}"/>
              </a:ext>
            </a:extLst>
          </p:cNvPr>
          <p:cNvSpPr txBox="1"/>
          <p:nvPr/>
        </p:nvSpPr>
        <p:spPr>
          <a:xfrm>
            <a:off x="3810000" y="3301154"/>
            <a:ext cx="3488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The Gad Track Changes doc may load at the bottom of your screen.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9594E-D1AE-405E-A7EF-2D1FF6F35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740" y="4627564"/>
            <a:ext cx="8077581" cy="191366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8D3683C-45F7-4370-9205-83895877C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96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42"/>
    </mc:Choice>
    <mc:Fallback xmlns="">
      <p:transition spd="slow" advTm="4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50174</TotalTime>
  <Words>2357</Words>
  <Application>Microsoft Office PowerPoint</Application>
  <PresentationFormat>On-screen Show (4:3)</PresentationFormat>
  <Paragraphs>183</Paragraphs>
  <Slides>22</Slides>
  <Notes>22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Nova</vt:lpstr>
      <vt:lpstr>Calibri</vt:lpstr>
      <vt:lpstr>Calibri Light</vt:lpstr>
      <vt:lpstr>Open Sans</vt:lpstr>
      <vt:lpstr>Segoe UI</vt:lpstr>
      <vt:lpstr>Times New Roman</vt:lpstr>
      <vt:lpstr>Office Theme</vt:lpstr>
      <vt:lpstr>PowerPoint Presentation</vt:lpstr>
      <vt:lpstr>PowerPoint Presentation</vt:lpstr>
      <vt:lpstr>Start an Amendment Status Options &gt; Begin New Amendment </vt:lpstr>
      <vt:lpstr>Notes Pop-Up </vt:lpstr>
      <vt:lpstr>Left navigation bar, under Amendment, click Amendment Request Form  </vt:lpstr>
      <vt:lpstr>Amendment Request Form</vt:lpstr>
      <vt:lpstr>Amendment Request Form:  Exhibit A</vt:lpstr>
      <vt:lpstr>Exhibit A: A Change to Performance Statement</vt:lpstr>
      <vt:lpstr>Exhibit A: A cont. Change to Performance Statement</vt:lpstr>
      <vt:lpstr>Exhibit A: A cont. Change to Performance Statement</vt:lpstr>
      <vt:lpstr>Proposed CDBG Performance Statement Revisions: Question 1</vt:lpstr>
      <vt:lpstr>Proposed CDBG Performance Statement Revisions: Question 2</vt:lpstr>
      <vt:lpstr>Proposed CDBG Performance Statement Revisions: Question 3</vt:lpstr>
      <vt:lpstr>Proposed CDBG Performance Statement Revisions: Question 4</vt:lpstr>
      <vt:lpstr>PowerPoint Presentation</vt:lpstr>
      <vt:lpstr>PowerPoint Presentation</vt:lpstr>
      <vt:lpstr>Proposed CDBG Performance Statement Revisions</vt:lpstr>
      <vt:lpstr>Exhibit A: C Change to Timeline</vt:lpstr>
      <vt:lpstr>Exhibit B Change to Budget</vt:lpstr>
      <vt:lpstr>What next? </vt:lpstr>
      <vt:lpstr>Authorized Official Signature</vt:lpstr>
      <vt:lpstr>PowerPoint Presentation</vt:lpstr>
    </vt:vector>
  </TitlesOfParts>
  <Company>Texas Dept. of Agriculture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TDA</dc:creator>
  <cp:lastModifiedBy>Beth Karwoski</cp:lastModifiedBy>
  <cp:revision>622</cp:revision>
  <cp:lastPrinted>2022-03-14T14:11:01Z</cp:lastPrinted>
  <dcterms:created xsi:type="dcterms:W3CDTF">2003-07-21T19:16:01Z</dcterms:created>
  <dcterms:modified xsi:type="dcterms:W3CDTF">2022-03-15T17:54:26Z</dcterms:modified>
</cp:coreProperties>
</file>